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8" r:id="rId5"/>
    <p:sldId id="266" r:id="rId6"/>
    <p:sldId id="276" r:id="rId7"/>
    <p:sldId id="286" r:id="rId8"/>
    <p:sldId id="277" r:id="rId9"/>
    <p:sldId id="279" r:id="rId10"/>
    <p:sldId id="278" r:id="rId11"/>
    <p:sldId id="281" r:id="rId12"/>
    <p:sldId id="282" r:id="rId13"/>
    <p:sldId id="280" r:id="rId14"/>
    <p:sldId id="283" r:id="rId15"/>
    <p:sldId id="285" r:id="rId16"/>
    <p:sldId id="284"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15" autoAdjust="0"/>
    <p:restoredTop sz="94660"/>
  </p:normalViewPr>
  <p:slideViewPr>
    <p:cSldViewPr snapToGrid="0">
      <p:cViewPr>
        <p:scale>
          <a:sx n="70" d="100"/>
          <a:sy n="70"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11/23/2021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11/23/2021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11/23/2021</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3537F6B-5E49-4EAC-897E-67A6147B0B06}"/>
              </a:ext>
            </a:extLst>
          </p:cNvPr>
          <p:cNvSpPr txBox="1"/>
          <p:nvPr/>
        </p:nvSpPr>
        <p:spPr>
          <a:xfrm>
            <a:off x="6096000" y="117446"/>
            <a:ext cx="5891868" cy="1938992"/>
          </a:xfrm>
          <a:prstGeom prst="rect">
            <a:avLst/>
          </a:prstGeom>
          <a:noFill/>
        </p:spPr>
        <p:txBody>
          <a:bodyPr wrap="square" rtlCol="0">
            <a:spAutoFit/>
          </a:bodyPr>
          <a:lstStyle/>
          <a:p>
            <a:pPr algn="ctr"/>
            <a:r>
              <a:rPr lang="en-GB" sz="4000" b="1" dirty="0"/>
              <a:t>Monitoring Beaver induced flooding in forest lands</a:t>
            </a:r>
            <a:endParaRPr lang="en-NG" sz="4000" b="1" dirty="0"/>
          </a:p>
        </p:txBody>
      </p:sp>
      <p:sp>
        <p:nvSpPr>
          <p:cNvPr id="11" name="TextBox 10">
            <a:extLst>
              <a:ext uri="{FF2B5EF4-FFF2-40B4-BE49-F238E27FC236}">
                <a16:creationId xmlns:a16="http://schemas.microsoft.com/office/drawing/2014/main" id="{C53E5BAA-4A5C-4581-A2D0-6CEDE0835406}"/>
              </a:ext>
            </a:extLst>
          </p:cNvPr>
          <p:cNvSpPr txBox="1"/>
          <p:nvPr/>
        </p:nvSpPr>
        <p:spPr>
          <a:xfrm>
            <a:off x="7692705" y="4609142"/>
            <a:ext cx="4295163" cy="2031325"/>
          </a:xfrm>
          <a:prstGeom prst="rect">
            <a:avLst/>
          </a:prstGeom>
          <a:noFill/>
        </p:spPr>
        <p:txBody>
          <a:bodyPr wrap="square" rtlCol="0">
            <a:spAutoFit/>
          </a:bodyPr>
          <a:lstStyle/>
          <a:p>
            <a:r>
              <a:rPr lang="en-GB" dirty="0"/>
              <a:t>Course: Data Science in Remote Sensing</a:t>
            </a:r>
          </a:p>
          <a:p>
            <a:endParaRPr lang="en-GB" dirty="0"/>
          </a:p>
          <a:p>
            <a:r>
              <a:rPr lang="en-GB" dirty="0"/>
              <a:t>Students: Lilian </a:t>
            </a:r>
            <a:r>
              <a:rPr lang="en-GB" dirty="0" err="1"/>
              <a:t>Akudo</a:t>
            </a:r>
            <a:r>
              <a:rPr lang="en-GB" dirty="0"/>
              <a:t> Akanazu</a:t>
            </a:r>
          </a:p>
          <a:p>
            <a:r>
              <a:rPr lang="en-GB" dirty="0"/>
              <a:t>		Sourav Karmakar</a:t>
            </a:r>
          </a:p>
          <a:p>
            <a:r>
              <a:rPr lang="en-GB" dirty="0"/>
              <a:t>		Mizanur Rahman</a:t>
            </a:r>
          </a:p>
          <a:p>
            <a:endParaRPr lang="en-GB" dirty="0"/>
          </a:p>
          <a:p>
            <a:r>
              <a:rPr lang="en-GB" dirty="0"/>
              <a:t>Date: 	24.11.2021</a:t>
            </a:r>
            <a:endParaRPr lang="en-NG" dirty="0"/>
          </a:p>
        </p:txBody>
      </p:sp>
      <p:sp>
        <p:nvSpPr>
          <p:cNvPr id="12" name="TextBox 11">
            <a:extLst>
              <a:ext uri="{FF2B5EF4-FFF2-40B4-BE49-F238E27FC236}">
                <a16:creationId xmlns:a16="http://schemas.microsoft.com/office/drawing/2014/main" id="{CD7D43F9-A0FB-4407-A92A-500BC2410A11}"/>
              </a:ext>
            </a:extLst>
          </p:cNvPr>
          <p:cNvSpPr txBox="1"/>
          <p:nvPr/>
        </p:nvSpPr>
        <p:spPr>
          <a:xfrm>
            <a:off x="7389303" y="2248858"/>
            <a:ext cx="3305262" cy="307777"/>
          </a:xfrm>
          <a:prstGeom prst="rect">
            <a:avLst/>
          </a:prstGeom>
          <a:noFill/>
        </p:spPr>
        <p:txBody>
          <a:bodyPr wrap="square" rtlCol="0">
            <a:spAutoFit/>
          </a:bodyPr>
          <a:lstStyle/>
          <a:p>
            <a:pPr algn="ctr"/>
            <a:r>
              <a:rPr lang="en-GB" sz="1400" i="1" dirty="0"/>
              <a:t>Final Report</a:t>
            </a:r>
            <a:endParaRPr lang="en-NG" sz="1400" i="1" dirty="0"/>
          </a:p>
        </p:txBody>
      </p:sp>
      <p:pic>
        <p:nvPicPr>
          <p:cNvPr id="14" name="Picture 13" descr="A picture containing sitting, mammal, brown, rodent&#10;&#10;Description automatically generated">
            <a:extLst>
              <a:ext uri="{FF2B5EF4-FFF2-40B4-BE49-F238E27FC236}">
                <a16:creationId xmlns:a16="http://schemas.microsoft.com/office/drawing/2014/main" id="{CE3BD2FA-FF44-423F-B421-E490EC0A3CFE}"/>
              </a:ext>
            </a:extLst>
          </p:cNvPr>
          <p:cNvPicPr>
            <a:picLocks noChangeAspect="1"/>
          </p:cNvPicPr>
          <p:nvPr/>
        </p:nvPicPr>
        <p:blipFill>
          <a:blip r:embed="rId2"/>
          <a:stretch>
            <a:fillRect/>
          </a:stretch>
        </p:blipFill>
        <p:spPr>
          <a:xfrm>
            <a:off x="75502" y="-46138"/>
            <a:ext cx="6904138" cy="6904138"/>
          </a:xfrm>
          <a:prstGeom prst="rect">
            <a:avLst/>
          </a:prstGeom>
        </p:spPr>
      </p:pic>
    </p:spTree>
    <p:extLst>
      <p:ext uri="{BB962C8B-B14F-4D97-AF65-F5344CB8AC3E}">
        <p14:creationId xmlns:p14="http://schemas.microsoft.com/office/powerpoint/2010/main" val="1214262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0D5BE2-3515-43B2-9B1F-D0CB58704704}"/>
              </a:ext>
            </a:extLst>
          </p:cNvPr>
          <p:cNvPicPr>
            <a:picLocks noChangeAspect="1"/>
          </p:cNvPicPr>
          <p:nvPr/>
        </p:nvPicPr>
        <p:blipFill rotWithShape="1">
          <a:blip r:embed="rId2"/>
          <a:srcRect b="4244"/>
          <a:stretch/>
        </p:blipFill>
        <p:spPr>
          <a:xfrm>
            <a:off x="0" y="1"/>
            <a:ext cx="2994991" cy="3458817"/>
          </a:xfrm>
          <a:prstGeom prst="rect">
            <a:avLst/>
          </a:prstGeom>
        </p:spPr>
      </p:pic>
      <p:pic>
        <p:nvPicPr>
          <p:cNvPr id="7" name="Picture 6">
            <a:extLst>
              <a:ext uri="{FF2B5EF4-FFF2-40B4-BE49-F238E27FC236}">
                <a16:creationId xmlns:a16="http://schemas.microsoft.com/office/drawing/2014/main" id="{539A5910-2415-4EA7-8E63-083C68F8C473}"/>
              </a:ext>
            </a:extLst>
          </p:cNvPr>
          <p:cNvPicPr>
            <a:picLocks noChangeAspect="1"/>
          </p:cNvPicPr>
          <p:nvPr/>
        </p:nvPicPr>
        <p:blipFill>
          <a:blip r:embed="rId3"/>
          <a:stretch>
            <a:fillRect/>
          </a:stretch>
        </p:blipFill>
        <p:spPr>
          <a:xfrm>
            <a:off x="2994991" y="1"/>
            <a:ext cx="2669455" cy="3458817"/>
          </a:xfrm>
          <a:prstGeom prst="rect">
            <a:avLst/>
          </a:prstGeom>
        </p:spPr>
      </p:pic>
      <p:pic>
        <p:nvPicPr>
          <p:cNvPr id="9" name="Picture 8">
            <a:extLst>
              <a:ext uri="{FF2B5EF4-FFF2-40B4-BE49-F238E27FC236}">
                <a16:creationId xmlns:a16="http://schemas.microsoft.com/office/drawing/2014/main" id="{5B79B7E1-CF27-4F6A-AB66-C575FB43F823}"/>
              </a:ext>
            </a:extLst>
          </p:cNvPr>
          <p:cNvPicPr>
            <a:picLocks noChangeAspect="1"/>
          </p:cNvPicPr>
          <p:nvPr/>
        </p:nvPicPr>
        <p:blipFill rotWithShape="1">
          <a:blip r:embed="rId4"/>
          <a:srcRect b="3019"/>
          <a:stretch/>
        </p:blipFill>
        <p:spPr>
          <a:xfrm>
            <a:off x="5701032" y="1"/>
            <a:ext cx="3388431" cy="3428999"/>
          </a:xfrm>
          <a:prstGeom prst="rect">
            <a:avLst/>
          </a:prstGeom>
        </p:spPr>
      </p:pic>
      <p:pic>
        <p:nvPicPr>
          <p:cNvPr id="11" name="Picture 10">
            <a:extLst>
              <a:ext uri="{FF2B5EF4-FFF2-40B4-BE49-F238E27FC236}">
                <a16:creationId xmlns:a16="http://schemas.microsoft.com/office/drawing/2014/main" id="{27BDFF0F-2F92-43E5-9F94-8B4962651E27}"/>
              </a:ext>
            </a:extLst>
          </p:cNvPr>
          <p:cNvPicPr>
            <a:picLocks noChangeAspect="1"/>
          </p:cNvPicPr>
          <p:nvPr/>
        </p:nvPicPr>
        <p:blipFill>
          <a:blip r:embed="rId5"/>
          <a:stretch>
            <a:fillRect/>
          </a:stretch>
        </p:blipFill>
        <p:spPr>
          <a:xfrm>
            <a:off x="9126049" y="0"/>
            <a:ext cx="3004653" cy="3429000"/>
          </a:xfrm>
          <a:prstGeom prst="rect">
            <a:avLst/>
          </a:prstGeom>
        </p:spPr>
      </p:pic>
      <p:pic>
        <p:nvPicPr>
          <p:cNvPr id="13" name="Picture 12">
            <a:extLst>
              <a:ext uri="{FF2B5EF4-FFF2-40B4-BE49-F238E27FC236}">
                <a16:creationId xmlns:a16="http://schemas.microsoft.com/office/drawing/2014/main" id="{8A6F79D9-325C-4A8B-B2D1-7B3E2DBB4822}"/>
              </a:ext>
            </a:extLst>
          </p:cNvPr>
          <p:cNvPicPr>
            <a:picLocks noChangeAspect="1"/>
          </p:cNvPicPr>
          <p:nvPr/>
        </p:nvPicPr>
        <p:blipFill>
          <a:blip r:embed="rId6"/>
          <a:stretch>
            <a:fillRect/>
          </a:stretch>
        </p:blipFill>
        <p:spPr>
          <a:xfrm>
            <a:off x="108071" y="3686153"/>
            <a:ext cx="5749389" cy="3080387"/>
          </a:xfrm>
          <a:prstGeom prst="rect">
            <a:avLst/>
          </a:prstGeom>
        </p:spPr>
      </p:pic>
      <p:pic>
        <p:nvPicPr>
          <p:cNvPr id="15" name="Picture 14">
            <a:extLst>
              <a:ext uri="{FF2B5EF4-FFF2-40B4-BE49-F238E27FC236}">
                <a16:creationId xmlns:a16="http://schemas.microsoft.com/office/drawing/2014/main" id="{9C2EF728-9378-43D8-BE85-CE11499383AE}"/>
              </a:ext>
            </a:extLst>
          </p:cNvPr>
          <p:cNvPicPr>
            <a:picLocks noChangeAspect="1"/>
          </p:cNvPicPr>
          <p:nvPr/>
        </p:nvPicPr>
        <p:blipFill>
          <a:blip r:embed="rId7"/>
          <a:stretch>
            <a:fillRect/>
          </a:stretch>
        </p:blipFill>
        <p:spPr>
          <a:xfrm>
            <a:off x="5976730" y="3686152"/>
            <a:ext cx="6107198" cy="3080387"/>
          </a:xfrm>
          <a:prstGeom prst="rect">
            <a:avLst/>
          </a:prstGeom>
        </p:spPr>
      </p:pic>
    </p:spTree>
    <p:extLst>
      <p:ext uri="{BB962C8B-B14F-4D97-AF65-F5344CB8AC3E}">
        <p14:creationId xmlns:p14="http://schemas.microsoft.com/office/powerpoint/2010/main" val="3504812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DB255-B479-4CFD-B376-28AEC46DDBBC}"/>
              </a:ext>
            </a:extLst>
          </p:cNvPr>
          <p:cNvPicPr>
            <a:picLocks noChangeAspect="1"/>
          </p:cNvPicPr>
          <p:nvPr/>
        </p:nvPicPr>
        <p:blipFill>
          <a:blip r:embed="rId2"/>
          <a:stretch>
            <a:fillRect/>
          </a:stretch>
        </p:blipFill>
        <p:spPr>
          <a:xfrm>
            <a:off x="926410" y="104568"/>
            <a:ext cx="9728338" cy="4988625"/>
          </a:xfrm>
          <a:prstGeom prst="rect">
            <a:avLst/>
          </a:prstGeom>
        </p:spPr>
      </p:pic>
      <p:sp>
        <p:nvSpPr>
          <p:cNvPr id="7" name="TextBox 6">
            <a:extLst>
              <a:ext uri="{FF2B5EF4-FFF2-40B4-BE49-F238E27FC236}">
                <a16:creationId xmlns:a16="http://schemas.microsoft.com/office/drawing/2014/main" id="{52920912-C4C9-47FF-B98E-2FCDCD563863}"/>
              </a:ext>
            </a:extLst>
          </p:cNvPr>
          <p:cNvSpPr txBox="1"/>
          <p:nvPr/>
        </p:nvSpPr>
        <p:spPr>
          <a:xfrm>
            <a:off x="926410" y="5314122"/>
            <a:ext cx="7089912" cy="1200329"/>
          </a:xfrm>
          <a:prstGeom prst="rect">
            <a:avLst/>
          </a:prstGeom>
          <a:noFill/>
        </p:spPr>
        <p:txBody>
          <a:bodyPr wrap="square" rtlCol="0">
            <a:spAutoFit/>
          </a:bodyPr>
          <a:lstStyle/>
          <a:p>
            <a:r>
              <a:rPr lang="en-US" dirty="0"/>
              <a:t>True Positive: Model predicted yes, actual yes – TP/actual yes</a:t>
            </a:r>
          </a:p>
          <a:p>
            <a:r>
              <a:rPr lang="en-US" dirty="0"/>
              <a:t>True Negative: Model predicted no, actual no – TN/actual no</a:t>
            </a:r>
          </a:p>
          <a:p>
            <a:r>
              <a:rPr lang="en-US" dirty="0"/>
              <a:t>False Positive: Model predicted yes, actual no – FP/actual no</a:t>
            </a:r>
          </a:p>
          <a:p>
            <a:r>
              <a:rPr lang="en-US" dirty="0"/>
              <a:t>False Negative: Model predicted no, actual yes – FN/actual yes</a:t>
            </a:r>
          </a:p>
        </p:txBody>
      </p:sp>
    </p:spTree>
    <p:extLst>
      <p:ext uri="{BB962C8B-B14F-4D97-AF65-F5344CB8AC3E}">
        <p14:creationId xmlns:p14="http://schemas.microsoft.com/office/powerpoint/2010/main" val="164083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0C8FA5-F8BE-453E-8D3E-3E3C3A3FA8E0}"/>
              </a:ext>
            </a:extLst>
          </p:cNvPr>
          <p:cNvSpPr txBox="1"/>
          <p:nvPr/>
        </p:nvSpPr>
        <p:spPr>
          <a:xfrm>
            <a:off x="2133600" y="212035"/>
            <a:ext cx="5923722" cy="369332"/>
          </a:xfrm>
          <a:prstGeom prst="rect">
            <a:avLst/>
          </a:prstGeom>
          <a:noFill/>
        </p:spPr>
        <p:txBody>
          <a:bodyPr wrap="square" rtlCol="0">
            <a:spAutoFit/>
          </a:bodyPr>
          <a:lstStyle/>
          <a:p>
            <a:pPr algn="ctr"/>
            <a:r>
              <a:rPr lang="en-US" dirty="0"/>
              <a:t>Confusion Matrix indices calculated</a:t>
            </a:r>
          </a:p>
        </p:txBody>
      </p:sp>
      <p:sp>
        <p:nvSpPr>
          <p:cNvPr id="4" name="TextBox 3">
            <a:extLst>
              <a:ext uri="{FF2B5EF4-FFF2-40B4-BE49-F238E27FC236}">
                <a16:creationId xmlns:a16="http://schemas.microsoft.com/office/drawing/2014/main" id="{1B57C770-AE68-4600-92AB-A98D579D1056}"/>
              </a:ext>
            </a:extLst>
          </p:cNvPr>
          <p:cNvSpPr txBox="1"/>
          <p:nvPr/>
        </p:nvSpPr>
        <p:spPr>
          <a:xfrm>
            <a:off x="357809" y="887896"/>
            <a:ext cx="10522226" cy="4524315"/>
          </a:xfrm>
          <a:prstGeom prst="rect">
            <a:avLst/>
          </a:prstGeom>
          <a:noFill/>
        </p:spPr>
        <p:txBody>
          <a:bodyPr wrap="square" rtlCol="0">
            <a:spAutoFit/>
          </a:bodyPr>
          <a:lstStyle/>
          <a:p>
            <a:pPr marL="285750" indent="-285750">
              <a:buFont typeface="Wingdings" panose="05000000000000000000" pitchFamily="2" charset="2"/>
              <a:buChar char="q"/>
            </a:pPr>
            <a:r>
              <a:rPr lang="en-US" dirty="0"/>
              <a:t> Accuracy: Measures the correctness of the classifier (TP/TN)total. Ranges between 0-1 with 1 being the most accurate.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 Misclassification Rate: How often is the classifier wrong? Also known as “Error rate”. (FP+FN)/total Ranges from 0-1 with 1 having the most error in classification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 Precision: When it predicts a yes, how often is it correct? TP/predicted yes Ranges from 0-1 with 1 being the most precise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Cohen’s Kappa: A measure of how well the classifier performed as compared to how well it would have been if it were performed by chance. A model will have a high kappa score if there is a big difference between the accuracy and null error rate. </a:t>
            </a:r>
          </a:p>
          <a:p>
            <a:r>
              <a:rPr lang="en-US" dirty="0"/>
              <a:t>				 		2 x (TP x TN – FN x FP)</a:t>
            </a:r>
          </a:p>
          <a:p>
            <a:r>
              <a:rPr lang="en-US" dirty="0"/>
              <a:t>			(TP + FP) x (FP + TN) + (TP + FN) x (FN + TN)</a:t>
            </a:r>
          </a:p>
          <a:p>
            <a:pPr marL="285750" indent="-285750">
              <a:buFont typeface="Wingdings" panose="05000000000000000000" pitchFamily="2" charset="2"/>
              <a:buChar char="q"/>
            </a:pPr>
            <a:endParaRPr lang="en-US" dirty="0"/>
          </a:p>
          <a:p>
            <a:endParaRPr lang="en-US" dirty="0"/>
          </a:p>
        </p:txBody>
      </p:sp>
      <p:cxnSp>
        <p:nvCxnSpPr>
          <p:cNvPr id="6" name="Straight Connector 5">
            <a:extLst>
              <a:ext uri="{FF2B5EF4-FFF2-40B4-BE49-F238E27FC236}">
                <a16:creationId xmlns:a16="http://schemas.microsoft.com/office/drawing/2014/main" id="{038421E0-D88C-419A-B2AE-D1ABEDC11A96}"/>
              </a:ext>
            </a:extLst>
          </p:cNvPr>
          <p:cNvCxnSpPr/>
          <p:nvPr/>
        </p:nvCxnSpPr>
        <p:spPr>
          <a:xfrm>
            <a:off x="1245704" y="4492487"/>
            <a:ext cx="61357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006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438E13-C080-4061-9636-45C4E19D4A2A}"/>
              </a:ext>
            </a:extLst>
          </p:cNvPr>
          <p:cNvSpPr txBox="1"/>
          <p:nvPr/>
        </p:nvSpPr>
        <p:spPr>
          <a:xfrm>
            <a:off x="2223052" y="-12649"/>
            <a:ext cx="4572000" cy="369332"/>
          </a:xfrm>
          <a:prstGeom prst="rect">
            <a:avLst/>
          </a:prstGeom>
          <a:noFill/>
        </p:spPr>
        <p:txBody>
          <a:bodyPr wrap="square" rtlCol="0">
            <a:spAutoFit/>
          </a:bodyPr>
          <a:lstStyle/>
          <a:p>
            <a:pPr algn="ctr"/>
            <a:r>
              <a:rPr lang="en-US" dirty="0"/>
              <a:t>Confusion matrix 1</a:t>
            </a:r>
          </a:p>
        </p:txBody>
      </p:sp>
      <p:graphicFrame>
        <p:nvGraphicFramePr>
          <p:cNvPr id="4" name="Table 4">
            <a:extLst>
              <a:ext uri="{FF2B5EF4-FFF2-40B4-BE49-F238E27FC236}">
                <a16:creationId xmlns:a16="http://schemas.microsoft.com/office/drawing/2014/main" id="{1F2645F8-7C7A-4911-8C9D-EDDC456BE473}"/>
              </a:ext>
            </a:extLst>
          </p:cNvPr>
          <p:cNvGraphicFramePr>
            <a:graphicFrameLocks noGrp="1"/>
          </p:cNvGraphicFramePr>
          <p:nvPr>
            <p:extLst>
              <p:ext uri="{D42A27DB-BD31-4B8C-83A1-F6EECF244321}">
                <p14:modId xmlns:p14="http://schemas.microsoft.com/office/powerpoint/2010/main" val="3895620656"/>
              </p:ext>
            </p:extLst>
          </p:nvPr>
        </p:nvGraphicFramePr>
        <p:xfrm>
          <a:off x="755373" y="32425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828242621"/>
                    </a:ext>
                  </a:extLst>
                </a:gridCol>
                <a:gridCol w="2032000">
                  <a:extLst>
                    <a:ext uri="{9D8B030D-6E8A-4147-A177-3AD203B41FA5}">
                      <a16:colId xmlns:a16="http://schemas.microsoft.com/office/drawing/2014/main" val="1937575364"/>
                    </a:ext>
                  </a:extLst>
                </a:gridCol>
                <a:gridCol w="2032000">
                  <a:extLst>
                    <a:ext uri="{9D8B030D-6E8A-4147-A177-3AD203B41FA5}">
                      <a16:colId xmlns:a16="http://schemas.microsoft.com/office/drawing/2014/main" val="1752620981"/>
                    </a:ext>
                  </a:extLst>
                </a:gridCol>
                <a:gridCol w="2032000">
                  <a:extLst>
                    <a:ext uri="{9D8B030D-6E8A-4147-A177-3AD203B41FA5}">
                      <a16:colId xmlns:a16="http://schemas.microsoft.com/office/drawing/2014/main" val="3802155003"/>
                    </a:ext>
                  </a:extLst>
                </a:gridCol>
              </a:tblGrid>
              <a:tr h="370840">
                <a:tc>
                  <a:txBody>
                    <a:bodyPr/>
                    <a:lstStyle/>
                    <a:p>
                      <a:pPr algn="l" fontAlgn="b"/>
                      <a:r>
                        <a:rPr lang="en-US" sz="1400" b="1" i="0" u="none" strike="noStrike" dirty="0">
                          <a:solidFill>
                            <a:srgbClr val="FFFFFF"/>
                          </a:solidFill>
                          <a:effectLst/>
                          <a:latin typeface="Arial Nova" panose="020B0504020202020204" pitchFamily="34" charset="0"/>
                        </a:rPr>
                        <a:t>n:61993</a:t>
                      </a:r>
                    </a:p>
                  </a:txBody>
                  <a:tcPr marL="9525" marR="9525" marT="9525" marB="0" anchor="b"/>
                </a:tc>
                <a:tc>
                  <a:txBody>
                    <a:bodyPr/>
                    <a:lstStyle/>
                    <a:p>
                      <a:pPr algn="l" fontAlgn="b"/>
                      <a:r>
                        <a:rPr lang="en-US" sz="1400" b="1" i="0" u="none" strike="noStrike" dirty="0">
                          <a:solidFill>
                            <a:srgbClr val="FFFFFF"/>
                          </a:solidFill>
                          <a:effectLst/>
                          <a:latin typeface="Arial Nova" panose="020B0504020202020204" pitchFamily="34" charset="0"/>
                        </a:rPr>
                        <a:t>Predicted (Yes)</a:t>
                      </a:r>
                    </a:p>
                  </a:txBody>
                  <a:tcPr marL="9525" marR="9525" marT="9525" marB="0" anchor="b"/>
                </a:tc>
                <a:tc>
                  <a:txBody>
                    <a:bodyPr/>
                    <a:lstStyle/>
                    <a:p>
                      <a:pPr algn="l" fontAlgn="b"/>
                      <a:r>
                        <a:rPr lang="en-US" sz="1400" b="1" i="0" u="none" strike="noStrike" dirty="0">
                          <a:solidFill>
                            <a:srgbClr val="FFFFFF"/>
                          </a:solidFill>
                          <a:effectLst/>
                          <a:latin typeface="Arial Nova" panose="020B0504020202020204" pitchFamily="34" charset="0"/>
                        </a:rPr>
                        <a:t>Prediction (No)</a:t>
                      </a:r>
                    </a:p>
                  </a:txBody>
                  <a:tcPr marL="9525" marR="9525" marT="9525" marB="0" anchor="b"/>
                </a:tc>
                <a:tc>
                  <a:txBody>
                    <a:bodyPr/>
                    <a:lstStyle/>
                    <a:p>
                      <a:pPr algn="l" fontAlgn="b"/>
                      <a:r>
                        <a:rPr lang="en-US" sz="1400" b="1" i="0" u="none" strike="noStrike" dirty="0">
                          <a:solidFill>
                            <a:srgbClr val="FFFFFF"/>
                          </a:solidFill>
                          <a:effectLst/>
                          <a:latin typeface="Arial Nova" panose="020B0504020202020204" pitchFamily="34" charset="0"/>
                        </a:rPr>
                        <a:t>Total</a:t>
                      </a:r>
                    </a:p>
                  </a:txBody>
                  <a:tcPr marL="9525" marR="9525" marT="9525" marB="0" anchor="b"/>
                </a:tc>
                <a:extLst>
                  <a:ext uri="{0D108BD9-81ED-4DB2-BD59-A6C34878D82A}">
                    <a16:rowId xmlns:a16="http://schemas.microsoft.com/office/drawing/2014/main" val="3182355076"/>
                  </a:ext>
                </a:extLst>
              </a:tr>
              <a:tr h="370840">
                <a:tc>
                  <a:txBody>
                    <a:bodyPr/>
                    <a:lstStyle/>
                    <a:p>
                      <a:pPr algn="l" fontAlgn="b"/>
                      <a:r>
                        <a:rPr lang="en-US" sz="1400" b="0" i="0" u="none" strike="noStrike" dirty="0">
                          <a:solidFill>
                            <a:srgbClr val="000000"/>
                          </a:solidFill>
                          <a:effectLst/>
                          <a:latin typeface="Arial Nova" panose="020B0504020202020204" pitchFamily="34" charset="0"/>
                        </a:rPr>
                        <a:t>Actual: Yes</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11694</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2143</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13837</a:t>
                      </a:r>
                    </a:p>
                  </a:txBody>
                  <a:tcPr marL="9525" marR="9525" marT="9525" marB="0" anchor="b"/>
                </a:tc>
                <a:extLst>
                  <a:ext uri="{0D108BD9-81ED-4DB2-BD59-A6C34878D82A}">
                    <a16:rowId xmlns:a16="http://schemas.microsoft.com/office/drawing/2014/main" val="4111928770"/>
                  </a:ext>
                </a:extLst>
              </a:tr>
              <a:tr h="370840">
                <a:tc>
                  <a:txBody>
                    <a:bodyPr/>
                    <a:lstStyle/>
                    <a:p>
                      <a:pPr algn="l" fontAlgn="b"/>
                      <a:r>
                        <a:rPr lang="en-US" sz="1400" b="0" i="0" u="none" strike="noStrike">
                          <a:solidFill>
                            <a:srgbClr val="000000"/>
                          </a:solidFill>
                          <a:effectLst/>
                          <a:latin typeface="Arial Nova" panose="020B0504020202020204" pitchFamily="34" charset="0"/>
                        </a:rPr>
                        <a:t>Actual: No</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1762</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46394</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48156</a:t>
                      </a:r>
                    </a:p>
                  </a:txBody>
                  <a:tcPr marL="9525" marR="9525" marT="9525" marB="0" anchor="b"/>
                </a:tc>
                <a:extLst>
                  <a:ext uri="{0D108BD9-81ED-4DB2-BD59-A6C34878D82A}">
                    <a16:rowId xmlns:a16="http://schemas.microsoft.com/office/drawing/2014/main" val="246848791"/>
                  </a:ext>
                </a:extLst>
              </a:tr>
              <a:tr h="370840">
                <a:tc>
                  <a:txBody>
                    <a:bodyPr/>
                    <a:lstStyle/>
                    <a:p>
                      <a:pPr algn="l" fontAlgn="b"/>
                      <a:r>
                        <a:rPr lang="en-US" sz="1400" b="0" i="0" u="none" strike="noStrike" dirty="0">
                          <a:solidFill>
                            <a:srgbClr val="000000"/>
                          </a:solidFill>
                          <a:effectLst/>
                          <a:latin typeface="Arial Nova" panose="020B0504020202020204" pitchFamily="34" charset="0"/>
                        </a:rPr>
                        <a:t>Total</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13456</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48537</a:t>
                      </a:r>
                    </a:p>
                  </a:txBody>
                  <a:tcPr marL="9525" marR="9525" marT="9525" marB="0" anchor="b"/>
                </a:tc>
                <a:tc>
                  <a:txBody>
                    <a:bodyPr/>
                    <a:lstStyle/>
                    <a:p>
                      <a:pPr algn="l" fontAlgn="b"/>
                      <a:endParaRPr lang="en-US" sz="1400" b="0" i="0" u="none" strike="noStrike" dirty="0">
                        <a:solidFill>
                          <a:srgbClr val="000000"/>
                        </a:solidFill>
                        <a:effectLst/>
                        <a:latin typeface="Arial Nova" panose="020B0504020202020204" pitchFamily="34" charset="0"/>
                      </a:endParaRPr>
                    </a:p>
                  </a:txBody>
                  <a:tcPr marL="9525" marR="9525" marT="9525" marB="0" anchor="b"/>
                </a:tc>
                <a:extLst>
                  <a:ext uri="{0D108BD9-81ED-4DB2-BD59-A6C34878D82A}">
                    <a16:rowId xmlns:a16="http://schemas.microsoft.com/office/drawing/2014/main" val="2389905185"/>
                  </a:ext>
                </a:extLst>
              </a:tr>
            </a:tbl>
          </a:graphicData>
        </a:graphic>
      </p:graphicFrame>
      <p:graphicFrame>
        <p:nvGraphicFramePr>
          <p:cNvPr id="5" name="Table 5">
            <a:extLst>
              <a:ext uri="{FF2B5EF4-FFF2-40B4-BE49-F238E27FC236}">
                <a16:creationId xmlns:a16="http://schemas.microsoft.com/office/drawing/2014/main" id="{82A1B19B-A4B2-4D9C-B3A2-9C72AFD29974}"/>
              </a:ext>
            </a:extLst>
          </p:cNvPr>
          <p:cNvGraphicFramePr>
            <a:graphicFrameLocks noGrp="1"/>
          </p:cNvGraphicFramePr>
          <p:nvPr>
            <p:extLst>
              <p:ext uri="{D42A27DB-BD31-4B8C-83A1-F6EECF244321}">
                <p14:modId xmlns:p14="http://schemas.microsoft.com/office/powerpoint/2010/main" val="421068948"/>
              </p:ext>
            </p:extLst>
          </p:nvPr>
        </p:nvGraphicFramePr>
        <p:xfrm>
          <a:off x="8934174" y="263316"/>
          <a:ext cx="2727740" cy="1605240"/>
        </p:xfrm>
        <a:graphic>
          <a:graphicData uri="http://schemas.openxmlformats.org/drawingml/2006/table">
            <a:tbl>
              <a:tblPr firstRow="1" bandRow="1">
                <a:tableStyleId>{5C22544A-7EE6-4342-B048-85BDC9FD1C3A}</a:tableStyleId>
              </a:tblPr>
              <a:tblGrid>
                <a:gridCol w="1363870">
                  <a:extLst>
                    <a:ext uri="{9D8B030D-6E8A-4147-A177-3AD203B41FA5}">
                      <a16:colId xmlns:a16="http://schemas.microsoft.com/office/drawing/2014/main" val="1566957385"/>
                    </a:ext>
                  </a:extLst>
                </a:gridCol>
                <a:gridCol w="1363870">
                  <a:extLst>
                    <a:ext uri="{9D8B030D-6E8A-4147-A177-3AD203B41FA5}">
                      <a16:colId xmlns:a16="http://schemas.microsoft.com/office/drawing/2014/main" val="1539042417"/>
                    </a:ext>
                  </a:extLst>
                </a:gridCol>
              </a:tblGrid>
              <a:tr h="321048">
                <a:tc>
                  <a:txBody>
                    <a:bodyPr/>
                    <a:lstStyle/>
                    <a:p>
                      <a:pPr algn="l" fontAlgn="b"/>
                      <a:r>
                        <a:rPr lang="en-US" sz="1400" b="1" i="0" u="none" strike="noStrike" dirty="0">
                          <a:solidFill>
                            <a:srgbClr val="FFFFFF"/>
                          </a:solidFill>
                          <a:effectLst/>
                          <a:latin typeface="Arial Nova" panose="020B0504020202020204" pitchFamily="34" charset="0"/>
                        </a:rPr>
                        <a:t>Indices</a:t>
                      </a:r>
                    </a:p>
                  </a:txBody>
                  <a:tcPr marL="9525" marR="9525" marT="9525" marB="0" anchor="b"/>
                </a:tc>
                <a:tc>
                  <a:txBody>
                    <a:bodyPr/>
                    <a:lstStyle/>
                    <a:p>
                      <a:pPr algn="l" fontAlgn="b"/>
                      <a:r>
                        <a:rPr lang="en-US" sz="1400" b="1" i="0" u="none" strike="noStrike">
                          <a:solidFill>
                            <a:srgbClr val="FFFFFF"/>
                          </a:solidFill>
                          <a:effectLst/>
                          <a:latin typeface="Arial Nova" panose="020B0504020202020204" pitchFamily="34" charset="0"/>
                        </a:rPr>
                        <a:t>Result</a:t>
                      </a:r>
                    </a:p>
                  </a:txBody>
                  <a:tcPr marL="9525" marR="9525" marT="9525" marB="0" anchor="b"/>
                </a:tc>
                <a:extLst>
                  <a:ext uri="{0D108BD9-81ED-4DB2-BD59-A6C34878D82A}">
                    <a16:rowId xmlns:a16="http://schemas.microsoft.com/office/drawing/2014/main" val="1909157115"/>
                  </a:ext>
                </a:extLst>
              </a:tr>
              <a:tr h="321048">
                <a:tc>
                  <a:txBody>
                    <a:bodyPr/>
                    <a:lstStyle/>
                    <a:p>
                      <a:pPr algn="l" fontAlgn="b"/>
                      <a:r>
                        <a:rPr lang="en-US" sz="1400" b="0" i="0" u="none" strike="noStrike">
                          <a:solidFill>
                            <a:srgbClr val="000000"/>
                          </a:solidFill>
                          <a:effectLst/>
                          <a:latin typeface="Arial Nova" panose="020B0504020202020204" pitchFamily="34" charset="0"/>
                        </a:rPr>
                        <a:t>Accuracy</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0.937009017</a:t>
                      </a:r>
                    </a:p>
                  </a:txBody>
                  <a:tcPr marL="9525" marR="9525" marT="9525" marB="0" anchor="b"/>
                </a:tc>
                <a:extLst>
                  <a:ext uri="{0D108BD9-81ED-4DB2-BD59-A6C34878D82A}">
                    <a16:rowId xmlns:a16="http://schemas.microsoft.com/office/drawing/2014/main" val="1954833030"/>
                  </a:ext>
                </a:extLst>
              </a:tr>
              <a:tr h="321048">
                <a:tc>
                  <a:txBody>
                    <a:bodyPr/>
                    <a:lstStyle/>
                    <a:p>
                      <a:pPr algn="l" fontAlgn="b"/>
                      <a:r>
                        <a:rPr lang="en-US" sz="1400" b="0" i="0" u="none" strike="noStrike">
                          <a:solidFill>
                            <a:srgbClr val="000000"/>
                          </a:solidFill>
                          <a:effectLst/>
                          <a:latin typeface="Arial Nova" panose="020B0504020202020204" pitchFamily="34" charset="0"/>
                        </a:rPr>
                        <a:t>Precision</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0.869054697</a:t>
                      </a:r>
                    </a:p>
                  </a:txBody>
                  <a:tcPr marL="9525" marR="9525" marT="9525" marB="0" anchor="b"/>
                </a:tc>
                <a:extLst>
                  <a:ext uri="{0D108BD9-81ED-4DB2-BD59-A6C34878D82A}">
                    <a16:rowId xmlns:a16="http://schemas.microsoft.com/office/drawing/2014/main" val="2086915869"/>
                  </a:ext>
                </a:extLst>
              </a:tr>
              <a:tr h="321048">
                <a:tc>
                  <a:txBody>
                    <a:bodyPr/>
                    <a:lstStyle/>
                    <a:p>
                      <a:pPr algn="l" fontAlgn="b"/>
                      <a:r>
                        <a:rPr lang="en-US" sz="1400" b="0" i="0" u="none" strike="noStrike">
                          <a:solidFill>
                            <a:srgbClr val="000000"/>
                          </a:solidFill>
                          <a:effectLst/>
                          <a:latin typeface="Arial Nova" panose="020B0504020202020204" pitchFamily="34" charset="0"/>
                        </a:rPr>
                        <a:t>Misclassification</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0.062990983</a:t>
                      </a:r>
                    </a:p>
                  </a:txBody>
                  <a:tcPr marL="9525" marR="9525" marT="9525" marB="0" anchor="b"/>
                </a:tc>
                <a:extLst>
                  <a:ext uri="{0D108BD9-81ED-4DB2-BD59-A6C34878D82A}">
                    <a16:rowId xmlns:a16="http://schemas.microsoft.com/office/drawing/2014/main" val="404657284"/>
                  </a:ext>
                </a:extLst>
              </a:tr>
              <a:tr h="321048">
                <a:tc>
                  <a:txBody>
                    <a:bodyPr/>
                    <a:lstStyle/>
                    <a:p>
                      <a:pPr algn="l" fontAlgn="b"/>
                      <a:r>
                        <a:rPr lang="en-US" sz="1400" b="0" i="0" u="none" strike="noStrike">
                          <a:solidFill>
                            <a:srgbClr val="000000"/>
                          </a:solidFill>
                          <a:effectLst/>
                          <a:latin typeface="Arial Nova" panose="020B0504020202020204" pitchFamily="34" charset="0"/>
                        </a:rPr>
                        <a:t>Cohenn's Kappa</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0.816547561</a:t>
                      </a:r>
                    </a:p>
                  </a:txBody>
                  <a:tcPr marL="9525" marR="9525" marT="9525" marB="0" anchor="b"/>
                </a:tc>
                <a:extLst>
                  <a:ext uri="{0D108BD9-81ED-4DB2-BD59-A6C34878D82A}">
                    <a16:rowId xmlns:a16="http://schemas.microsoft.com/office/drawing/2014/main" val="2945515160"/>
                  </a:ext>
                </a:extLst>
              </a:tr>
            </a:tbl>
          </a:graphicData>
        </a:graphic>
      </p:graphicFrame>
      <p:sp>
        <p:nvSpPr>
          <p:cNvPr id="6" name="TextBox 5">
            <a:extLst>
              <a:ext uri="{FF2B5EF4-FFF2-40B4-BE49-F238E27FC236}">
                <a16:creationId xmlns:a16="http://schemas.microsoft.com/office/drawing/2014/main" id="{22AC8DB9-6570-49BD-8D47-B930CFC3F02D}"/>
              </a:ext>
            </a:extLst>
          </p:cNvPr>
          <p:cNvSpPr txBox="1"/>
          <p:nvPr/>
        </p:nvSpPr>
        <p:spPr>
          <a:xfrm>
            <a:off x="8883373" y="-53950"/>
            <a:ext cx="2778540" cy="369332"/>
          </a:xfrm>
          <a:prstGeom prst="rect">
            <a:avLst/>
          </a:prstGeom>
          <a:noFill/>
        </p:spPr>
        <p:txBody>
          <a:bodyPr wrap="square" rtlCol="0">
            <a:spAutoFit/>
          </a:bodyPr>
          <a:lstStyle/>
          <a:p>
            <a:r>
              <a:rPr lang="en-US" dirty="0"/>
              <a:t>Confusion matrix indices</a:t>
            </a:r>
          </a:p>
        </p:txBody>
      </p:sp>
      <p:graphicFrame>
        <p:nvGraphicFramePr>
          <p:cNvPr id="7" name="Table 7">
            <a:extLst>
              <a:ext uri="{FF2B5EF4-FFF2-40B4-BE49-F238E27FC236}">
                <a16:creationId xmlns:a16="http://schemas.microsoft.com/office/drawing/2014/main" id="{D9872110-357D-41F3-89E4-678875B339B6}"/>
              </a:ext>
            </a:extLst>
          </p:cNvPr>
          <p:cNvGraphicFramePr>
            <a:graphicFrameLocks noGrp="1"/>
          </p:cNvGraphicFramePr>
          <p:nvPr>
            <p:extLst>
              <p:ext uri="{D42A27DB-BD31-4B8C-83A1-F6EECF244321}">
                <p14:modId xmlns:p14="http://schemas.microsoft.com/office/powerpoint/2010/main" val="2953486332"/>
              </p:ext>
            </p:extLst>
          </p:nvPr>
        </p:nvGraphicFramePr>
        <p:xfrm>
          <a:off x="755373" y="5002762"/>
          <a:ext cx="8132744" cy="1666992"/>
        </p:xfrm>
        <a:graphic>
          <a:graphicData uri="http://schemas.openxmlformats.org/drawingml/2006/table">
            <a:tbl>
              <a:tblPr firstRow="1" bandRow="1">
                <a:tableStyleId>{5C22544A-7EE6-4342-B048-85BDC9FD1C3A}</a:tableStyleId>
              </a:tblPr>
              <a:tblGrid>
                <a:gridCol w="2033186">
                  <a:extLst>
                    <a:ext uri="{9D8B030D-6E8A-4147-A177-3AD203B41FA5}">
                      <a16:colId xmlns:a16="http://schemas.microsoft.com/office/drawing/2014/main" val="2365872250"/>
                    </a:ext>
                  </a:extLst>
                </a:gridCol>
                <a:gridCol w="2033186">
                  <a:extLst>
                    <a:ext uri="{9D8B030D-6E8A-4147-A177-3AD203B41FA5}">
                      <a16:colId xmlns:a16="http://schemas.microsoft.com/office/drawing/2014/main" val="2870474924"/>
                    </a:ext>
                  </a:extLst>
                </a:gridCol>
                <a:gridCol w="2033186">
                  <a:extLst>
                    <a:ext uri="{9D8B030D-6E8A-4147-A177-3AD203B41FA5}">
                      <a16:colId xmlns:a16="http://schemas.microsoft.com/office/drawing/2014/main" val="1957120804"/>
                    </a:ext>
                  </a:extLst>
                </a:gridCol>
                <a:gridCol w="2033186">
                  <a:extLst>
                    <a:ext uri="{9D8B030D-6E8A-4147-A177-3AD203B41FA5}">
                      <a16:colId xmlns:a16="http://schemas.microsoft.com/office/drawing/2014/main" val="3729657404"/>
                    </a:ext>
                  </a:extLst>
                </a:gridCol>
              </a:tblGrid>
              <a:tr h="416748">
                <a:tc>
                  <a:txBody>
                    <a:bodyPr/>
                    <a:lstStyle/>
                    <a:p>
                      <a:pPr algn="l" fontAlgn="b"/>
                      <a:r>
                        <a:rPr lang="en-US" sz="1400" b="1" i="0" u="none" strike="noStrike" dirty="0">
                          <a:solidFill>
                            <a:schemeClr val="tx1"/>
                          </a:solidFill>
                          <a:effectLst/>
                          <a:latin typeface="Arial Nova" panose="020B0504020202020204" pitchFamily="34" charset="0"/>
                        </a:rPr>
                        <a:t>n:61567</a:t>
                      </a: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Predicted (Yes)</a:t>
                      </a: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Predicted (No)</a:t>
                      </a: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Total</a:t>
                      </a:r>
                    </a:p>
                  </a:txBody>
                  <a:tcPr marL="9525" marR="9525" marT="9525" marB="0" anchor="b"/>
                </a:tc>
                <a:extLst>
                  <a:ext uri="{0D108BD9-81ED-4DB2-BD59-A6C34878D82A}">
                    <a16:rowId xmlns:a16="http://schemas.microsoft.com/office/drawing/2014/main" val="29384623"/>
                  </a:ext>
                </a:extLst>
              </a:tr>
              <a:tr h="416748">
                <a:tc>
                  <a:txBody>
                    <a:bodyPr/>
                    <a:lstStyle/>
                    <a:p>
                      <a:pPr algn="l" fontAlgn="b"/>
                      <a:r>
                        <a:rPr lang="en-US" sz="1400" b="0" i="0" u="none" strike="noStrike" dirty="0">
                          <a:solidFill>
                            <a:srgbClr val="000000"/>
                          </a:solidFill>
                          <a:effectLst/>
                          <a:latin typeface="Arial Nova" panose="020B0504020202020204" pitchFamily="34" charset="0"/>
                        </a:rPr>
                        <a:t>Actual: Yes</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12407</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1389</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13796</a:t>
                      </a:r>
                    </a:p>
                  </a:txBody>
                  <a:tcPr marL="9525" marR="9525" marT="9525" marB="0" anchor="b"/>
                </a:tc>
                <a:extLst>
                  <a:ext uri="{0D108BD9-81ED-4DB2-BD59-A6C34878D82A}">
                    <a16:rowId xmlns:a16="http://schemas.microsoft.com/office/drawing/2014/main" val="1382300612"/>
                  </a:ext>
                </a:extLst>
              </a:tr>
              <a:tr h="416748">
                <a:tc>
                  <a:txBody>
                    <a:bodyPr/>
                    <a:lstStyle/>
                    <a:p>
                      <a:pPr algn="l" fontAlgn="b"/>
                      <a:r>
                        <a:rPr lang="en-US" sz="1400" b="0" i="0" u="none" strike="noStrike" dirty="0">
                          <a:solidFill>
                            <a:srgbClr val="000000"/>
                          </a:solidFill>
                          <a:effectLst/>
                          <a:latin typeface="Arial Nova" panose="020B0504020202020204" pitchFamily="34" charset="0"/>
                        </a:rPr>
                        <a:t>Actual: No</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1102</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46669</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47771</a:t>
                      </a:r>
                    </a:p>
                  </a:txBody>
                  <a:tcPr marL="9525" marR="9525" marT="9525" marB="0" anchor="b"/>
                </a:tc>
                <a:extLst>
                  <a:ext uri="{0D108BD9-81ED-4DB2-BD59-A6C34878D82A}">
                    <a16:rowId xmlns:a16="http://schemas.microsoft.com/office/drawing/2014/main" val="502458153"/>
                  </a:ext>
                </a:extLst>
              </a:tr>
              <a:tr h="416748">
                <a:tc>
                  <a:txBody>
                    <a:bodyPr/>
                    <a:lstStyle/>
                    <a:p>
                      <a:pPr algn="l" fontAlgn="b"/>
                      <a:r>
                        <a:rPr lang="en-US" sz="1400" b="0" i="0" u="none" strike="noStrike">
                          <a:solidFill>
                            <a:srgbClr val="000000"/>
                          </a:solidFill>
                          <a:effectLst/>
                          <a:latin typeface="Arial Nova" panose="020B0504020202020204" pitchFamily="34" charset="0"/>
                        </a:rPr>
                        <a:t>Total</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13509</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48058</a:t>
                      </a:r>
                    </a:p>
                  </a:txBody>
                  <a:tcPr marL="9525" marR="9525" marT="9525" marB="0" anchor="b"/>
                </a:tc>
                <a:tc>
                  <a:txBody>
                    <a:bodyPr/>
                    <a:lstStyle/>
                    <a:p>
                      <a:pPr algn="l" fontAlgn="b"/>
                      <a:endParaRPr lang="en-US" sz="1400" b="0" i="0" u="none" strike="noStrike" dirty="0">
                        <a:solidFill>
                          <a:srgbClr val="000000"/>
                        </a:solidFill>
                        <a:effectLst/>
                        <a:latin typeface="Arial Nova" panose="020B0504020202020204" pitchFamily="34" charset="0"/>
                      </a:endParaRPr>
                    </a:p>
                  </a:txBody>
                  <a:tcPr marL="9525" marR="9525" marT="9525" marB="0" anchor="b"/>
                </a:tc>
                <a:extLst>
                  <a:ext uri="{0D108BD9-81ED-4DB2-BD59-A6C34878D82A}">
                    <a16:rowId xmlns:a16="http://schemas.microsoft.com/office/drawing/2014/main" val="2112442110"/>
                  </a:ext>
                </a:extLst>
              </a:tr>
            </a:tbl>
          </a:graphicData>
        </a:graphic>
      </p:graphicFrame>
      <p:sp>
        <p:nvSpPr>
          <p:cNvPr id="8" name="TextBox 7">
            <a:extLst>
              <a:ext uri="{FF2B5EF4-FFF2-40B4-BE49-F238E27FC236}">
                <a16:creationId xmlns:a16="http://schemas.microsoft.com/office/drawing/2014/main" id="{E2195619-90F1-4DDC-B834-F7965CD10688}"/>
              </a:ext>
            </a:extLst>
          </p:cNvPr>
          <p:cNvSpPr txBox="1"/>
          <p:nvPr/>
        </p:nvSpPr>
        <p:spPr>
          <a:xfrm>
            <a:off x="2223052" y="2103360"/>
            <a:ext cx="4572000" cy="369332"/>
          </a:xfrm>
          <a:prstGeom prst="rect">
            <a:avLst/>
          </a:prstGeom>
          <a:noFill/>
        </p:spPr>
        <p:txBody>
          <a:bodyPr wrap="square" rtlCol="0">
            <a:spAutoFit/>
          </a:bodyPr>
          <a:lstStyle/>
          <a:p>
            <a:pPr algn="ctr"/>
            <a:r>
              <a:rPr lang="en-US" dirty="0"/>
              <a:t>Confusion matrix 2</a:t>
            </a:r>
          </a:p>
        </p:txBody>
      </p:sp>
      <p:sp>
        <p:nvSpPr>
          <p:cNvPr id="9" name="TextBox 8">
            <a:extLst>
              <a:ext uri="{FF2B5EF4-FFF2-40B4-BE49-F238E27FC236}">
                <a16:creationId xmlns:a16="http://schemas.microsoft.com/office/drawing/2014/main" id="{0E943DCC-4521-43BD-8AA1-5DD8424089E7}"/>
              </a:ext>
            </a:extLst>
          </p:cNvPr>
          <p:cNvSpPr txBox="1"/>
          <p:nvPr/>
        </p:nvSpPr>
        <p:spPr>
          <a:xfrm>
            <a:off x="8883373" y="2225519"/>
            <a:ext cx="2778540" cy="369332"/>
          </a:xfrm>
          <a:prstGeom prst="rect">
            <a:avLst/>
          </a:prstGeom>
          <a:noFill/>
        </p:spPr>
        <p:txBody>
          <a:bodyPr wrap="square" rtlCol="0">
            <a:spAutoFit/>
          </a:bodyPr>
          <a:lstStyle/>
          <a:p>
            <a:r>
              <a:rPr lang="en-US" dirty="0"/>
              <a:t>Confusion matrix indices</a:t>
            </a:r>
          </a:p>
        </p:txBody>
      </p:sp>
      <p:graphicFrame>
        <p:nvGraphicFramePr>
          <p:cNvPr id="10" name="Table 10">
            <a:extLst>
              <a:ext uri="{FF2B5EF4-FFF2-40B4-BE49-F238E27FC236}">
                <a16:creationId xmlns:a16="http://schemas.microsoft.com/office/drawing/2014/main" id="{16618F70-A899-47F8-8848-453A09CD386F}"/>
              </a:ext>
            </a:extLst>
          </p:cNvPr>
          <p:cNvGraphicFramePr>
            <a:graphicFrameLocks noGrp="1"/>
          </p:cNvGraphicFramePr>
          <p:nvPr>
            <p:extLst>
              <p:ext uri="{D42A27DB-BD31-4B8C-83A1-F6EECF244321}">
                <p14:modId xmlns:p14="http://schemas.microsoft.com/office/powerpoint/2010/main" val="1397900631"/>
              </p:ext>
            </p:extLst>
          </p:nvPr>
        </p:nvGraphicFramePr>
        <p:xfrm>
          <a:off x="9000763" y="5002763"/>
          <a:ext cx="2871306" cy="1708060"/>
        </p:xfrm>
        <a:graphic>
          <a:graphicData uri="http://schemas.openxmlformats.org/drawingml/2006/table">
            <a:tbl>
              <a:tblPr firstRow="1" bandRow="1">
                <a:tableStyleId>{5C22544A-7EE6-4342-B048-85BDC9FD1C3A}</a:tableStyleId>
              </a:tblPr>
              <a:tblGrid>
                <a:gridCol w="1435653">
                  <a:extLst>
                    <a:ext uri="{9D8B030D-6E8A-4147-A177-3AD203B41FA5}">
                      <a16:colId xmlns:a16="http://schemas.microsoft.com/office/drawing/2014/main" val="2785534234"/>
                    </a:ext>
                  </a:extLst>
                </a:gridCol>
                <a:gridCol w="1435653">
                  <a:extLst>
                    <a:ext uri="{9D8B030D-6E8A-4147-A177-3AD203B41FA5}">
                      <a16:colId xmlns:a16="http://schemas.microsoft.com/office/drawing/2014/main" val="222306501"/>
                    </a:ext>
                  </a:extLst>
                </a:gridCol>
              </a:tblGrid>
              <a:tr h="341612">
                <a:tc>
                  <a:txBody>
                    <a:bodyPr/>
                    <a:lstStyle/>
                    <a:p>
                      <a:pPr algn="l" fontAlgn="b"/>
                      <a:r>
                        <a:rPr lang="en-US" sz="1400" b="1" i="0" u="none" strike="noStrike" dirty="0">
                          <a:solidFill>
                            <a:schemeClr val="tx1"/>
                          </a:solidFill>
                          <a:effectLst/>
                          <a:latin typeface="Arial Nova" panose="020B0504020202020204" pitchFamily="34" charset="0"/>
                        </a:rPr>
                        <a:t>Indices</a:t>
                      </a: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Result</a:t>
                      </a:r>
                    </a:p>
                  </a:txBody>
                  <a:tcPr marL="9525" marR="9525" marT="9525" marB="0" anchor="b"/>
                </a:tc>
                <a:extLst>
                  <a:ext uri="{0D108BD9-81ED-4DB2-BD59-A6C34878D82A}">
                    <a16:rowId xmlns:a16="http://schemas.microsoft.com/office/drawing/2014/main" val="580773065"/>
                  </a:ext>
                </a:extLst>
              </a:tr>
              <a:tr h="341612">
                <a:tc>
                  <a:txBody>
                    <a:bodyPr/>
                    <a:lstStyle/>
                    <a:p>
                      <a:pPr algn="l" fontAlgn="b"/>
                      <a:r>
                        <a:rPr lang="en-US" sz="1400" b="0" i="0" u="none" strike="noStrike">
                          <a:solidFill>
                            <a:srgbClr val="000000"/>
                          </a:solidFill>
                          <a:effectLst/>
                          <a:latin typeface="Arial Nova" panose="020B0504020202020204" pitchFamily="34" charset="0"/>
                        </a:rPr>
                        <a:t>Accuracy</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0.95954</a:t>
                      </a:r>
                    </a:p>
                  </a:txBody>
                  <a:tcPr marL="9525" marR="9525" marT="9525" marB="0" anchor="b"/>
                </a:tc>
                <a:extLst>
                  <a:ext uri="{0D108BD9-81ED-4DB2-BD59-A6C34878D82A}">
                    <a16:rowId xmlns:a16="http://schemas.microsoft.com/office/drawing/2014/main" val="762499791"/>
                  </a:ext>
                </a:extLst>
              </a:tr>
              <a:tr h="341612">
                <a:tc>
                  <a:txBody>
                    <a:bodyPr/>
                    <a:lstStyle/>
                    <a:p>
                      <a:pPr algn="l" fontAlgn="b"/>
                      <a:r>
                        <a:rPr lang="en-US" sz="1400" b="0" i="0" u="none" strike="noStrike">
                          <a:solidFill>
                            <a:srgbClr val="000000"/>
                          </a:solidFill>
                          <a:effectLst/>
                          <a:latin typeface="Arial Nova" panose="020B0504020202020204" pitchFamily="34" charset="0"/>
                        </a:rPr>
                        <a:t>Precision</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0.918425</a:t>
                      </a:r>
                    </a:p>
                  </a:txBody>
                  <a:tcPr marL="9525" marR="9525" marT="9525" marB="0" anchor="b"/>
                </a:tc>
                <a:extLst>
                  <a:ext uri="{0D108BD9-81ED-4DB2-BD59-A6C34878D82A}">
                    <a16:rowId xmlns:a16="http://schemas.microsoft.com/office/drawing/2014/main" val="3415148470"/>
                  </a:ext>
                </a:extLst>
              </a:tr>
              <a:tr h="341612">
                <a:tc>
                  <a:txBody>
                    <a:bodyPr/>
                    <a:lstStyle/>
                    <a:p>
                      <a:pPr algn="l" fontAlgn="b"/>
                      <a:r>
                        <a:rPr lang="en-US" sz="1400" b="0" i="0" u="none" strike="noStrike" dirty="0">
                          <a:solidFill>
                            <a:srgbClr val="000000"/>
                          </a:solidFill>
                          <a:effectLst/>
                          <a:latin typeface="Arial Nova" panose="020B0504020202020204" pitchFamily="34" charset="0"/>
                        </a:rPr>
                        <a:t>Misclassification </a:t>
                      </a:r>
                    </a:p>
                  </a:txBody>
                  <a:tcPr marL="9525" marR="9525" marT="9525" marB="0" anchor="b"/>
                </a:tc>
                <a:tc>
                  <a:txBody>
                    <a:bodyPr/>
                    <a:lstStyle/>
                    <a:p>
                      <a:pPr algn="r" fontAlgn="b"/>
                      <a:r>
                        <a:rPr lang="en-US" sz="1400" b="0" i="0" u="none" strike="noStrike">
                          <a:solidFill>
                            <a:srgbClr val="000000"/>
                          </a:solidFill>
                          <a:effectLst/>
                          <a:latin typeface="Arial Nova" panose="020B0504020202020204" pitchFamily="34" charset="0"/>
                        </a:rPr>
                        <a:t>0.04046</a:t>
                      </a:r>
                    </a:p>
                  </a:txBody>
                  <a:tcPr marL="9525" marR="9525" marT="9525" marB="0" anchor="b"/>
                </a:tc>
                <a:extLst>
                  <a:ext uri="{0D108BD9-81ED-4DB2-BD59-A6C34878D82A}">
                    <a16:rowId xmlns:a16="http://schemas.microsoft.com/office/drawing/2014/main" val="796004379"/>
                  </a:ext>
                </a:extLst>
              </a:tr>
              <a:tr h="341612">
                <a:tc>
                  <a:txBody>
                    <a:bodyPr/>
                    <a:lstStyle/>
                    <a:p>
                      <a:pPr algn="l" fontAlgn="b"/>
                      <a:r>
                        <a:rPr lang="en-US" sz="1400" b="0" i="0" u="none" strike="noStrike" dirty="0">
                          <a:solidFill>
                            <a:srgbClr val="202122"/>
                          </a:solidFill>
                          <a:effectLst/>
                          <a:latin typeface="Arial Nova" panose="020B0504020202020204" pitchFamily="34" charset="0"/>
                        </a:rPr>
                        <a:t>Cohen's kappa</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0.882781</a:t>
                      </a:r>
                    </a:p>
                  </a:txBody>
                  <a:tcPr marL="9525" marR="9525" marT="9525" marB="0" anchor="b"/>
                </a:tc>
                <a:extLst>
                  <a:ext uri="{0D108BD9-81ED-4DB2-BD59-A6C34878D82A}">
                    <a16:rowId xmlns:a16="http://schemas.microsoft.com/office/drawing/2014/main" val="3973132933"/>
                  </a:ext>
                </a:extLst>
              </a:tr>
            </a:tbl>
          </a:graphicData>
        </a:graphic>
      </p:graphicFrame>
      <p:graphicFrame>
        <p:nvGraphicFramePr>
          <p:cNvPr id="11" name="Table 7">
            <a:extLst>
              <a:ext uri="{FF2B5EF4-FFF2-40B4-BE49-F238E27FC236}">
                <a16:creationId xmlns:a16="http://schemas.microsoft.com/office/drawing/2014/main" id="{46D1D4AB-08A5-4B37-83AE-D16DB7A09549}"/>
              </a:ext>
            </a:extLst>
          </p:cNvPr>
          <p:cNvGraphicFramePr>
            <a:graphicFrameLocks noGrp="1"/>
          </p:cNvGraphicFramePr>
          <p:nvPr>
            <p:extLst>
              <p:ext uri="{D42A27DB-BD31-4B8C-83A1-F6EECF244321}">
                <p14:modId xmlns:p14="http://schemas.microsoft.com/office/powerpoint/2010/main" val="2489980908"/>
              </p:ext>
            </p:extLst>
          </p:nvPr>
        </p:nvGraphicFramePr>
        <p:xfrm>
          <a:off x="755373" y="2591839"/>
          <a:ext cx="8128000" cy="1548765"/>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65872250"/>
                    </a:ext>
                  </a:extLst>
                </a:gridCol>
                <a:gridCol w="2032000">
                  <a:extLst>
                    <a:ext uri="{9D8B030D-6E8A-4147-A177-3AD203B41FA5}">
                      <a16:colId xmlns:a16="http://schemas.microsoft.com/office/drawing/2014/main" val="2870474924"/>
                    </a:ext>
                  </a:extLst>
                </a:gridCol>
                <a:gridCol w="2032000">
                  <a:extLst>
                    <a:ext uri="{9D8B030D-6E8A-4147-A177-3AD203B41FA5}">
                      <a16:colId xmlns:a16="http://schemas.microsoft.com/office/drawing/2014/main" val="1957120804"/>
                    </a:ext>
                  </a:extLst>
                </a:gridCol>
                <a:gridCol w="2032000">
                  <a:extLst>
                    <a:ext uri="{9D8B030D-6E8A-4147-A177-3AD203B41FA5}">
                      <a16:colId xmlns:a16="http://schemas.microsoft.com/office/drawing/2014/main" val="3729657404"/>
                    </a:ext>
                  </a:extLst>
                </a:gridCol>
              </a:tblGrid>
              <a:tr h="370840">
                <a:tc>
                  <a:txBody>
                    <a:bodyPr/>
                    <a:lstStyle/>
                    <a:p>
                      <a:pPr algn="l" fontAlgn="b"/>
                      <a:r>
                        <a:rPr lang="en-US" sz="1400" b="1" i="0" u="none" strike="noStrike" dirty="0">
                          <a:solidFill>
                            <a:schemeClr val="tx1"/>
                          </a:solidFill>
                          <a:effectLst/>
                          <a:latin typeface="Arial Nova" panose="020B0504020202020204" pitchFamily="34" charset="0"/>
                        </a:rPr>
                        <a:t>n:66037</a:t>
                      </a:r>
                    </a:p>
                    <a:p>
                      <a:pPr algn="l" fontAlgn="b"/>
                      <a:endParaRPr lang="en-US" sz="1400" b="1" i="0" u="none" strike="noStrike" dirty="0">
                        <a:solidFill>
                          <a:schemeClr val="tx1"/>
                        </a:solidFill>
                        <a:effectLst/>
                        <a:latin typeface="Arial Nova" panose="020B0504020202020204" pitchFamily="34" charset="0"/>
                      </a:endParaRP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Predicted (Yes)</a:t>
                      </a: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Predicted (No)</a:t>
                      </a: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Total</a:t>
                      </a:r>
                    </a:p>
                  </a:txBody>
                  <a:tcPr marL="9525" marR="9525" marT="9525" marB="0" anchor="b"/>
                </a:tc>
                <a:extLst>
                  <a:ext uri="{0D108BD9-81ED-4DB2-BD59-A6C34878D82A}">
                    <a16:rowId xmlns:a16="http://schemas.microsoft.com/office/drawing/2014/main" val="29384623"/>
                  </a:ext>
                </a:extLst>
              </a:tr>
              <a:tr h="370840">
                <a:tc>
                  <a:txBody>
                    <a:bodyPr/>
                    <a:lstStyle/>
                    <a:p>
                      <a:pPr algn="l" fontAlgn="b"/>
                      <a:r>
                        <a:rPr lang="en-US" sz="1400" b="0" i="0" u="none" strike="noStrike" dirty="0">
                          <a:solidFill>
                            <a:srgbClr val="000000"/>
                          </a:solidFill>
                          <a:effectLst/>
                          <a:latin typeface="Arial Nova" panose="020B0504020202020204" pitchFamily="34" charset="0"/>
                        </a:rPr>
                        <a:t>Actual: Yes</a:t>
                      </a:r>
                    </a:p>
                  </a:txBody>
                  <a:tcPr marL="9525" marR="9525" marT="9525" marB="0" anchor="b"/>
                </a:tc>
                <a:tc>
                  <a:txBody>
                    <a:bodyPr/>
                    <a:lstStyle/>
                    <a:p>
                      <a:pPr marL="0" algn="r" defTabSz="457200" rtl="0" eaLnBrk="1" fontAlgn="b" latinLnBrk="0" hangingPunct="1"/>
                      <a:r>
                        <a:rPr lang="en-US" sz="1400" b="0" i="0" u="none" strike="noStrike" kern="1200" dirty="0">
                          <a:solidFill>
                            <a:srgbClr val="000000"/>
                          </a:solidFill>
                          <a:effectLst/>
                          <a:latin typeface="Arial Nova" panose="020B0504020202020204" pitchFamily="34" charset="0"/>
                          <a:ea typeface="+mn-ea"/>
                          <a:cs typeface="+mn-cs"/>
                        </a:rPr>
                        <a:t>11487</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2973</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14460</a:t>
                      </a:r>
                    </a:p>
                  </a:txBody>
                  <a:tcPr marL="9525" marR="9525" marT="9525" marB="0" anchor="b"/>
                </a:tc>
                <a:extLst>
                  <a:ext uri="{0D108BD9-81ED-4DB2-BD59-A6C34878D82A}">
                    <a16:rowId xmlns:a16="http://schemas.microsoft.com/office/drawing/2014/main" val="1382300612"/>
                  </a:ext>
                </a:extLst>
              </a:tr>
              <a:tr h="370840">
                <a:tc>
                  <a:txBody>
                    <a:bodyPr/>
                    <a:lstStyle/>
                    <a:p>
                      <a:pPr algn="l" fontAlgn="b"/>
                      <a:r>
                        <a:rPr lang="en-US" sz="1400" b="0" i="0" u="none" strike="noStrike" dirty="0">
                          <a:solidFill>
                            <a:srgbClr val="000000"/>
                          </a:solidFill>
                          <a:effectLst/>
                          <a:latin typeface="Arial Nova" panose="020B0504020202020204" pitchFamily="34" charset="0"/>
                        </a:rPr>
                        <a:t>Actual: No</a:t>
                      </a:r>
                    </a:p>
                  </a:txBody>
                  <a:tcPr marL="9525" marR="9525" marT="9525" marB="0" anchor="b"/>
                </a:tc>
                <a:tc>
                  <a:txBody>
                    <a:bodyPr/>
                    <a:lstStyle/>
                    <a:p>
                      <a:pPr algn="r" fontAlgn="b"/>
                      <a:r>
                        <a:rPr lang="en-US" sz="1400" b="0" i="0" u="none" strike="noStrike" kern="1200" dirty="0">
                          <a:solidFill>
                            <a:srgbClr val="000000"/>
                          </a:solidFill>
                          <a:effectLst/>
                          <a:latin typeface="Arial Nova" panose="020B0504020202020204" pitchFamily="34" charset="0"/>
                          <a:ea typeface="+mn-ea"/>
                          <a:cs typeface="+mn-cs"/>
                        </a:rPr>
                        <a:t>1764</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49813</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51577</a:t>
                      </a:r>
                    </a:p>
                  </a:txBody>
                  <a:tcPr marL="9525" marR="9525" marT="9525" marB="0" anchor="b"/>
                </a:tc>
                <a:extLst>
                  <a:ext uri="{0D108BD9-81ED-4DB2-BD59-A6C34878D82A}">
                    <a16:rowId xmlns:a16="http://schemas.microsoft.com/office/drawing/2014/main" val="502458153"/>
                  </a:ext>
                </a:extLst>
              </a:tr>
              <a:tr h="370840">
                <a:tc>
                  <a:txBody>
                    <a:bodyPr/>
                    <a:lstStyle/>
                    <a:p>
                      <a:pPr algn="l" fontAlgn="b"/>
                      <a:r>
                        <a:rPr lang="en-US" sz="1400" b="0" i="0" u="none" strike="noStrike">
                          <a:solidFill>
                            <a:srgbClr val="000000"/>
                          </a:solidFill>
                          <a:effectLst/>
                          <a:latin typeface="Arial Nova" panose="020B0504020202020204" pitchFamily="34" charset="0"/>
                        </a:rPr>
                        <a:t>Total</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13251</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52786</a:t>
                      </a:r>
                    </a:p>
                  </a:txBody>
                  <a:tcPr marL="9525" marR="9525" marT="9525" marB="0" anchor="b"/>
                </a:tc>
                <a:tc>
                  <a:txBody>
                    <a:bodyPr/>
                    <a:lstStyle/>
                    <a:p>
                      <a:pPr algn="l" fontAlgn="b"/>
                      <a:endParaRPr lang="en-US" sz="1400" b="0" i="0" u="none" strike="noStrike" dirty="0">
                        <a:solidFill>
                          <a:srgbClr val="000000"/>
                        </a:solidFill>
                        <a:effectLst/>
                        <a:latin typeface="Arial Nova" panose="020B0504020202020204" pitchFamily="34" charset="0"/>
                      </a:endParaRPr>
                    </a:p>
                  </a:txBody>
                  <a:tcPr marL="9525" marR="9525" marT="9525" marB="0" anchor="b"/>
                </a:tc>
                <a:extLst>
                  <a:ext uri="{0D108BD9-81ED-4DB2-BD59-A6C34878D82A}">
                    <a16:rowId xmlns:a16="http://schemas.microsoft.com/office/drawing/2014/main" val="2112442110"/>
                  </a:ext>
                </a:extLst>
              </a:tr>
            </a:tbl>
          </a:graphicData>
        </a:graphic>
      </p:graphicFrame>
      <p:sp>
        <p:nvSpPr>
          <p:cNvPr id="12" name="TextBox 11">
            <a:extLst>
              <a:ext uri="{FF2B5EF4-FFF2-40B4-BE49-F238E27FC236}">
                <a16:creationId xmlns:a16="http://schemas.microsoft.com/office/drawing/2014/main" id="{A2E9D865-D8C8-4604-8375-1FFD7401EA04}"/>
              </a:ext>
            </a:extLst>
          </p:cNvPr>
          <p:cNvSpPr txBox="1"/>
          <p:nvPr/>
        </p:nvSpPr>
        <p:spPr>
          <a:xfrm>
            <a:off x="2223052" y="4511842"/>
            <a:ext cx="4572000" cy="369332"/>
          </a:xfrm>
          <a:prstGeom prst="rect">
            <a:avLst/>
          </a:prstGeom>
          <a:noFill/>
        </p:spPr>
        <p:txBody>
          <a:bodyPr wrap="square" rtlCol="0">
            <a:spAutoFit/>
          </a:bodyPr>
          <a:lstStyle/>
          <a:p>
            <a:pPr algn="ctr"/>
            <a:r>
              <a:rPr lang="en-US" dirty="0"/>
              <a:t>Confusion matrix 3</a:t>
            </a:r>
          </a:p>
        </p:txBody>
      </p:sp>
      <p:graphicFrame>
        <p:nvGraphicFramePr>
          <p:cNvPr id="13" name="Table 10">
            <a:extLst>
              <a:ext uri="{FF2B5EF4-FFF2-40B4-BE49-F238E27FC236}">
                <a16:creationId xmlns:a16="http://schemas.microsoft.com/office/drawing/2014/main" id="{97A1F87E-5B8A-4C17-80C1-F12E286BAFF0}"/>
              </a:ext>
            </a:extLst>
          </p:cNvPr>
          <p:cNvGraphicFramePr>
            <a:graphicFrameLocks noGrp="1"/>
          </p:cNvGraphicFramePr>
          <p:nvPr>
            <p:extLst>
              <p:ext uri="{D42A27DB-BD31-4B8C-83A1-F6EECF244321}">
                <p14:modId xmlns:p14="http://schemas.microsoft.com/office/powerpoint/2010/main" val="3820668020"/>
              </p:ext>
            </p:extLst>
          </p:nvPr>
        </p:nvGraphicFramePr>
        <p:xfrm>
          <a:off x="9000763" y="2564007"/>
          <a:ext cx="2679149" cy="1729985"/>
        </p:xfrm>
        <a:graphic>
          <a:graphicData uri="http://schemas.openxmlformats.org/drawingml/2006/table">
            <a:tbl>
              <a:tblPr firstRow="1" bandRow="1">
                <a:tableStyleId>{5C22544A-7EE6-4342-B048-85BDC9FD1C3A}</a:tableStyleId>
              </a:tblPr>
              <a:tblGrid>
                <a:gridCol w="1415269">
                  <a:extLst>
                    <a:ext uri="{9D8B030D-6E8A-4147-A177-3AD203B41FA5}">
                      <a16:colId xmlns:a16="http://schemas.microsoft.com/office/drawing/2014/main" val="2785534234"/>
                    </a:ext>
                  </a:extLst>
                </a:gridCol>
                <a:gridCol w="1263880">
                  <a:extLst>
                    <a:ext uri="{9D8B030D-6E8A-4147-A177-3AD203B41FA5}">
                      <a16:colId xmlns:a16="http://schemas.microsoft.com/office/drawing/2014/main" val="222306501"/>
                    </a:ext>
                  </a:extLst>
                </a:gridCol>
              </a:tblGrid>
              <a:tr h="345997">
                <a:tc>
                  <a:txBody>
                    <a:bodyPr/>
                    <a:lstStyle/>
                    <a:p>
                      <a:pPr algn="l" fontAlgn="b"/>
                      <a:r>
                        <a:rPr lang="en-US" sz="1400" b="1" i="0" u="none" strike="noStrike" dirty="0">
                          <a:solidFill>
                            <a:schemeClr val="tx1"/>
                          </a:solidFill>
                          <a:effectLst/>
                          <a:latin typeface="Arial Nova" panose="020B0504020202020204" pitchFamily="34" charset="0"/>
                        </a:rPr>
                        <a:t>Indices</a:t>
                      </a: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Result</a:t>
                      </a:r>
                    </a:p>
                  </a:txBody>
                  <a:tcPr marL="9525" marR="9525" marT="9525" marB="0" anchor="b"/>
                </a:tc>
                <a:extLst>
                  <a:ext uri="{0D108BD9-81ED-4DB2-BD59-A6C34878D82A}">
                    <a16:rowId xmlns:a16="http://schemas.microsoft.com/office/drawing/2014/main" val="580773065"/>
                  </a:ext>
                </a:extLst>
              </a:tr>
              <a:tr h="345997">
                <a:tc>
                  <a:txBody>
                    <a:bodyPr/>
                    <a:lstStyle/>
                    <a:p>
                      <a:pPr algn="l" fontAlgn="b"/>
                      <a:r>
                        <a:rPr lang="en-US" sz="1400" b="0" i="0" u="none" strike="noStrike">
                          <a:solidFill>
                            <a:srgbClr val="000000"/>
                          </a:solidFill>
                          <a:effectLst/>
                          <a:latin typeface="Arial Nova" panose="020B0504020202020204" pitchFamily="34" charset="0"/>
                        </a:rPr>
                        <a:t>Accuracy</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0.928267486</a:t>
                      </a:r>
                    </a:p>
                  </a:txBody>
                  <a:tcPr marL="9525" marR="9525" marT="9525" marB="0" anchor="b"/>
                </a:tc>
                <a:extLst>
                  <a:ext uri="{0D108BD9-81ED-4DB2-BD59-A6C34878D82A}">
                    <a16:rowId xmlns:a16="http://schemas.microsoft.com/office/drawing/2014/main" val="762499791"/>
                  </a:ext>
                </a:extLst>
              </a:tr>
              <a:tr h="345997">
                <a:tc>
                  <a:txBody>
                    <a:bodyPr/>
                    <a:lstStyle/>
                    <a:p>
                      <a:pPr algn="l" fontAlgn="b"/>
                      <a:r>
                        <a:rPr lang="en-US" sz="1400" b="0" i="0" u="none" strike="noStrike">
                          <a:solidFill>
                            <a:srgbClr val="000000"/>
                          </a:solidFill>
                          <a:effectLst/>
                          <a:latin typeface="Arial Nova" panose="020B0504020202020204" pitchFamily="34" charset="0"/>
                        </a:rPr>
                        <a:t>Precision</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0.866877971</a:t>
                      </a:r>
                    </a:p>
                  </a:txBody>
                  <a:tcPr marL="9525" marR="9525" marT="9525" marB="0" anchor="b"/>
                </a:tc>
                <a:extLst>
                  <a:ext uri="{0D108BD9-81ED-4DB2-BD59-A6C34878D82A}">
                    <a16:rowId xmlns:a16="http://schemas.microsoft.com/office/drawing/2014/main" val="3415148470"/>
                  </a:ext>
                </a:extLst>
              </a:tr>
              <a:tr h="345997">
                <a:tc>
                  <a:txBody>
                    <a:bodyPr/>
                    <a:lstStyle/>
                    <a:p>
                      <a:pPr algn="l" fontAlgn="b"/>
                      <a:r>
                        <a:rPr lang="en-US" sz="1400" b="0" i="0" u="none" strike="noStrike" dirty="0">
                          <a:solidFill>
                            <a:srgbClr val="000000"/>
                          </a:solidFill>
                          <a:effectLst/>
                          <a:latin typeface="Arial Nova" panose="020B0504020202020204" pitchFamily="34" charset="0"/>
                        </a:rPr>
                        <a:t>Misclassification </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0.071732514</a:t>
                      </a:r>
                    </a:p>
                  </a:txBody>
                  <a:tcPr marL="9525" marR="9525" marT="9525" marB="0" anchor="b"/>
                </a:tc>
                <a:extLst>
                  <a:ext uri="{0D108BD9-81ED-4DB2-BD59-A6C34878D82A}">
                    <a16:rowId xmlns:a16="http://schemas.microsoft.com/office/drawing/2014/main" val="796004379"/>
                  </a:ext>
                </a:extLst>
              </a:tr>
              <a:tr h="345997">
                <a:tc>
                  <a:txBody>
                    <a:bodyPr/>
                    <a:lstStyle/>
                    <a:p>
                      <a:pPr algn="l" fontAlgn="b"/>
                      <a:r>
                        <a:rPr lang="en-US" sz="1400" b="0" i="0" u="none" strike="noStrike" dirty="0">
                          <a:solidFill>
                            <a:srgbClr val="202122"/>
                          </a:solidFill>
                          <a:effectLst/>
                          <a:latin typeface="Arial Nova" panose="020B0504020202020204" pitchFamily="34" charset="0"/>
                        </a:rPr>
                        <a:t>Cohen's kappa</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0.783776688</a:t>
                      </a:r>
                    </a:p>
                  </a:txBody>
                  <a:tcPr marL="9525" marR="9525" marT="9525" marB="0" anchor="b"/>
                </a:tc>
                <a:extLst>
                  <a:ext uri="{0D108BD9-81ED-4DB2-BD59-A6C34878D82A}">
                    <a16:rowId xmlns:a16="http://schemas.microsoft.com/office/drawing/2014/main" val="3973132933"/>
                  </a:ext>
                </a:extLst>
              </a:tr>
            </a:tbl>
          </a:graphicData>
        </a:graphic>
      </p:graphicFrame>
      <p:sp>
        <p:nvSpPr>
          <p:cNvPr id="18" name="TextBox 17">
            <a:extLst>
              <a:ext uri="{FF2B5EF4-FFF2-40B4-BE49-F238E27FC236}">
                <a16:creationId xmlns:a16="http://schemas.microsoft.com/office/drawing/2014/main" id="{12E77393-ED35-4FAA-A5FA-7476C63284A2}"/>
              </a:ext>
            </a:extLst>
          </p:cNvPr>
          <p:cNvSpPr txBox="1"/>
          <p:nvPr/>
        </p:nvSpPr>
        <p:spPr>
          <a:xfrm>
            <a:off x="9047146" y="4504988"/>
            <a:ext cx="2778540" cy="369332"/>
          </a:xfrm>
          <a:prstGeom prst="rect">
            <a:avLst/>
          </a:prstGeom>
          <a:noFill/>
        </p:spPr>
        <p:txBody>
          <a:bodyPr wrap="square" rtlCol="0">
            <a:spAutoFit/>
          </a:bodyPr>
          <a:lstStyle/>
          <a:p>
            <a:r>
              <a:rPr lang="en-US" dirty="0"/>
              <a:t>Confusion matrix indices</a:t>
            </a:r>
          </a:p>
        </p:txBody>
      </p:sp>
    </p:spTree>
    <p:extLst>
      <p:ext uri="{BB962C8B-B14F-4D97-AF65-F5344CB8AC3E}">
        <p14:creationId xmlns:p14="http://schemas.microsoft.com/office/powerpoint/2010/main" val="21504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7">
            <a:extLst>
              <a:ext uri="{FF2B5EF4-FFF2-40B4-BE49-F238E27FC236}">
                <a16:creationId xmlns:a16="http://schemas.microsoft.com/office/drawing/2014/main" id="{6530E675-4BD6-4E61-8873-B03CA5EB742B}"/>
              </a:ext>
            </a:extLst>
          </p:cNvPr>
          <p:cNvGraphicFramePr>
            <a:graphicFrameLocks noGrp="1"/>
          </p:cNvGraphicFramePr>
          <p:nvPr>
            <p:extLst>
              <p:ext uri="{D42A27DB-BD31-4B8C-83A1-F6EECF244321}">
                <p14:modId xmlns:p14="http://schemas.microsoft.com/office/powerpoint/2010/main" val="4007028868"/>
              </p:ext>
            </p:extLst>
          </p:nvPr>
        </p:nvGraphicFramePr>
        <p:xfrm>
          <a:off x="305635" y="1147261"/>
          <a:ext cx="8183272" cy="2032672"/>
        </p:xfrm>
        <a:graphic>
          <a:graphicData uri="http://schemas.openxmlformats.org/drawingml/2006/table">
            <a:tbl>
              <a:tblPr firstRow="1" bandRow="1">
                <a:tableStyleId>{5C22544A-7EE6-4342-B048-85BDC9FD1C3A}</a:tableStyleId>
              </a:tblPr>
              <a:tblGrid>
                <a:gridCol w="2045818">
                  <a:extLst>
                    <a:ext uri="{9D8B030D-6E8A-4147-A177-3AD203B41FA5}">
                      <a16:colId xmlns:a16="http://schemas.microsoft.com/office/drawing/2014/main" val="2365872250"/>
                    </a:ext>
                  </a:extLst>
                </a:gridCol>
                <a:gridCol w="2045818">
                  <a:extLst>
                    <a:ext uri="{9D8B030D-6E8A-4147-A177-3AD203B41FA5}">
                      <a16:colId xmlns:a16="http://schemas.microsoft.com/office/drawing/2014/main" val="2870474924"/>
                    </a:ext>
                  </a:extLst>
                </a:gridCol>
                <a:gridCol w="2045818">
                  <a:extLst>
                    <a:ext uri="{9D8B030D-6E8A-4147-A177-3AD203B41FA5}">
                      <a16:colId xmlns:a16="http://schemas.microsoft.com/office/drawing/2014/main" val="1957120804"/>
                    </a:ext>
                  </a:extLst>
                </a:gridCol>
                <a:gridCol w="2045818">
                  <a:extLst>
                    <a:ext uri="{9D8B030D-6E8A-4147-A177-3AD203B41FA5}">
                      <a16:colId xmlns:a16="http://schemas.microsoft.com/office/drawing/2014/main" val="3729657404"/>
                    </a:ext>
                  </a:extLst>
                </a:gridCol>
              </a:tblGrid>
              <a:tr h="572548">
                <a:tc>
                  <a:txBody>
                    <a:bodyPr/>
                    <a:lstStyle/>
                    <a:p>
                      <a:pPr algn="l" fontAlgn="b"/>
                      <a:r>
                        <a:rPr lang="en-US" sz="1400" b="1" i="0" u="none" strike="noStrike" dirty="0">
                          <a:solidFill>
                            <a:schemeClr val="tx1"/>
                          </a:solidFill>
                          <a:effectLst/>
                          <a:latin typeface="Arial Nova" panose="020B0504020202020204" pitchFamily="34" charset="0"/>
                        </a:rPr>
                        <a:t>n:77795</a:t>
                      </a: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Predicted (Yes)</a:t>
                      </a: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Predicted (No)</a:t>
                      </a: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Total</a:t>
                      </a:r>
                    </a:p>
                  </a:txBody>
                  <a:tcPr marL="9525" marR="9525" marT="9525" marB="0" anchor="b"/>
                </a:tc>
                <a:extLst>
                  <a:ext uri="{0D108BD9-81ED-4DB2-BD59-A6C34878D82A}">
                    <a16:rowId xmlns:a16="http://schemas.microsoft.com/office/drawing/2014/main" val="29384623"/>
                  </a:ext>
                </a:extLst>
              </a:tr>
              <a:tr h="486708">
                <a:tc>
                  <a:txBody>
                    <a:bodyPr/>
                    <a:lstStyle/>
                    <a:p>
                      <a:pPr algn="l" fontAlgn="b"/>
                      <a:r>
                        <a:rPr lang="en-US" sz="1400" b="0" i="0" u="none" strike="noStrike" dirty="0">
                          <a:solidFill>
                            <a:srgbClr val="000000"/>
                          </a:solidFill>
                          <a:effectLst/>
                          <a:latin typeface="Arial Nova" panose="020B0504020202020204" pitchFamily="34" charset="0"/>
                        </a:rPr>
                        <a:t>Actual: Yes</a:t>
                      </a:r>
                    </a:p>
                  </a:txBody>
                  <a:tcPr marL="9525" marR="9525" marT="9525" marB="0" anchor="b"/>
                </a:tc>
                <a:tc>
                  <a:txBody>
                    <a:bodyPr/>
                    <a:lstStyle/>
                    <a:p>
                      <a:pPr marL="0" algn="r" defTabSz="457200" rtl="0" eaLnBrk="1" fontAlgn="b" latinLnBrk="0" hangingPunct="1"/>
                      <a:r>
                        <a:rPr lang="en-US" sz="1400" b="0" i="0" u="none" strike="noStrike" kern="1200" dirty="0">
                          <a:solidFill>
                            <a:srgbClr val="000000"/>
                          </a:solidFill>
                          <a:effectLst/>
                          <a:latin typeface="Arial Nova" panose="020B0504020202020204" pitchFamily="34" charset="0"/>
                          <a:ea typeface="+mn-ea"/>
                          <a:cs typeface="+mn-cs"/>
                        </a:rPr>
                        <a:t>8729</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2666</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11395</a:t>
                      </a:r>
                    </a:p>
                  </a:txBody>
                  <a:tcPr marL="9525" marR="9525" marT="9525" marB="0" anchor="b"/>
                </a:tc>
                <a:extLst>
                  <a:ext uri="{0D108BD9-81ED-4DB2-BD59-A6C34878D82A}">
                    <a16:rowId xmlns:a16="http://schemas.microsoft.com/office/drawing/2014/main" val="1382300612"/>
                  </a:ext>
                </a:extLst>
              </a:tr>
              <a:tr h="486708">
                <a:tc>
                  <a:txBody>
                    <a:bodyPr/>
                    <a:lstStyle/>
                    <a:p>
                      <a:pPr algn="l" fontAlgn="b"/>
                      <a:r>
                        <a:rPr lang="en-US" sz="1400" b="0" i="0" u="none" strike="noStrike" dirty="0">
                          <a:solidFill>
                            <a:srgbClr val="000000"/>
                          </a:solidFill>
                          <a:effectLst/>
                          <a:latin typeface="Arial Nova" panose="020B0504020202020204" pitchFamily="34" charset="0"/>
                        </a:rPr>
                        <a:t>Actual: No</a:t>
                      </a:r>
                    </a:p>
                  </a:txBody>
                  <a:tcPr marL="9525" marR="9525" marT="9525" marB="0" anchor="b"/>
                </a:tc>
                <a:tc>
                  <a:txBody>
                    <a:bodyPr/>
                    <a:lstStyle/>
                    <a:p>
                      <a:pPr algn="r" fontAlgn="b"/>
                      <a:r>
                        <a:rPr lang="en-US" sz="1400" b="0" i="0" u="none" strike="noStrike" kern="1200" dirty="0">
                          <a:solidFill>
                            <a:srgbClr val="000000"/>
                          </a:solidFill>
                          <a:effectLst/>
                          <a:latin typeface="Arial Nova" panose="020B0504020202020204" pitchFamily="34" charset="0"/>
                          <a:ea typeface="+mn-ea"/>
                          <a:cs typeface="+mn-cs"/>
                        </a:rPr>
                        <a:t>4523</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61877</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66400</a:t>
                      </a:r>
                    </a:p>
                  </a:txBody>
                  <a:tcPr marL="9525" marR="9525" marT="9525" marB="0" anchor="b"/>
                </a:tc>
                <a:extLst>
                  <a:ext uri="{0D108BD9-81ED-4DB2-BD59-A6C34878D82A}">
                    <a16:rowId xmlns:a16="http://schemas.microsoft.com/office/drawing/2014/main" val="502458153"/>
                  </a:ext>
                </a:extLst>
              </a:tr>
              <a:tr h="486708">
                <a:tc>
                  <a:txBody>
                    <a:bodyPr/>
                    <a:lstStyle/>
                    <a:p>
                      <a:pPr algn="l" fontAlgn="b"/>
                      <a:r>
                        <a:rPr lang="en-US" sz="1400" b="0" i="0" u="none" strike="noStrike" dirty="0">
                          <a:solidFill>
                            <a:srgbClr val="000000"/>
                          </a:solidFill>
                          <a:effectLst/>
                          <a:latin typeface="Arial Nova" panose="020B0504020202020204" pitchFamily="34" charset="0"/>
                        </a:rPr>
                        <a:t>Total</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13252</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64543</a:t>
                      </a:r>
                    </a:p>
                  </a:txBody>
                  <a:tcPr marL="9525" marR="9525" marT="9525" marB="0" anchor="b"/>
                </a:tc>
                <a:tc>
                  <a:txBody>
                    <a:bodyPr/>
                    <a:lstStyle/>
                    <a:p>
                      <a:pPr algn="l" fontAlgn="b"/>
                      <a:endParaRPr lang="en-US" sz="1400" b="0" i="0" u="none" strike="noStrike" dirty="0">
                        <a:solidFill>
                          <a:srgbClr val="000000"/>
                        </a:solidFill>
                        <a:effectLst/>
                        <a:latin typeface="Arial Nova" panose="020B0504020202020204" pitchFamily="34" charset="0"/>
                      </a:endParaRPr>
                    </a:p>
                  </a:txBody>
                  <a:tcPr marL="9525" marR="9525" marT="9525" marB="0" anchor="b"/>
                </a:tc>
                <a:extLst>
                  <a:ext uri="{0D108BD9-81ED-4DB2-BD59-A6C34878D82A}">
                    <a16:rowId xmlns:a16="http://schemas.microsoft.com/office/drawing/2014/main" val="2112442110"/>
                  </a:ext>
                </a:extLst>
              </a:tr>
            </a:tbl>
          </a:graphicData>
        </a:graphic>
      </p:graphicFrame>
      <p:graphicFrame>
        <p:nvGraphicFramePr>
          <p:cNvPr id="4" name="Table 10">
            <a:extLst>
              <a:ext uri="{FF2B5EF4-FFF2-40B4-BE49-F238E27FC236}">
                <a16:creationId xmlns:a16="http://schemas.microsoft.com/office/drawing/2014/main" id="{137CD182-18D1-4D61-8848-72512D3E300D}"/>
              </a:ext>
            </a:extLst>
          </p:cNvPr>
          <p:cNvGraphicFramePr>
            <a:graphicFrameLocks noGrp="1"/>
          </p:cNvGraphicFramePr>
          <p:nvPr>
            <p:extLst>
              <p:ext uri="{D42A27DB-BD31-4B8C-83A1-F6EECF244321}">
                <p14:modId xmlns:p14="http://schemas.microsoft.com/office/powerpoint/2010/main" val="87197851"/>
              </p:ext>
            </p:extLst>
          </p:nvPr>
        </p:nvGraphicFramePr>
        <p:xfrm>
          <a:off x="9107825" y="1234073"/>
          <a:ext cx="2778540" cy="2123280"/>
        </p:xfrm>
        <a:graphic>
          <a:graphicData uri="http://schemas.openxmlformats.org/drawingml/2006/table">
            <a:tbl>
              <a:tblPr firstRow="1" bandRow="1">
                <a:tableStyleId>{5C22544A-7EE6-4342-B048-85BDC9FD1C3A}</a:tableStyleId>
              </a:tblPr>
              <a:tblGrid>
                <a:gridCol w="1467773">
                  <a:extLst>
                    <a:ext uri="{9D8B030D-6E8A-4147-A177-3AD203B41FA5}">
                      <a16:colId xmlns:a16="http://schemas.microsoft.com/office/drawing/2014/main" val="2785534234"/>
                    </a:ext>
                  </a:extLst>
                </a:gridCol>
                <a:gridCol w="1310767">
                  <a:extLst>
                    <a:ext uri="{9D8B030D-6E8A-4147-A177-3AD203B41FA5}">
                      <a16:colId xmlns:a16="http://schemas.microsoft.com/office/drawing/2014/main" val="222306501"/>
                    </a:ext>
                  </a:extLst>
                </a:gridCol>
              </a:tblGrid>
              <a:tr h="424656">
                <a:tc>
                  <a:txBody>
                    <a:bodyPr/>
                    <a:lstStyle/>
                    <a:p>
                      <a:pPr algn="l" fontAlgn="b"/>
                      <a:r>
                        <a:rPr lang="en-US" sz="1400" b="1" i="0" u="none" strike="noStrike" dirty="0">
                          <a:solidFill>
                            <a:schemeClr val="tx1"/>
                          </a:solidFill>
                          <a:effectLst/>
                          <a:latin typeface="Arial Nova" panose="020B0504020202020204" pitchFamily="34" charset="0"/>
                        </a:rPr>
                        <a:t>Indices</a:t>
                      </a:r>
                    </a:p>
                  </a:txBody>
                  <a:tcPr marL="9525" marR="9525" marT="9525" marB="0" anchor="b"/>
                </a:tc>
                <a:tc>
                  <a:txBody>
                    <a:bodyPr/>
                    <a:lstStyle/>
                    <a:p>
                      <a:pPr algn="l" fontAlgn="b"/>
                      <a:r>
                        <a:rPr lang="en-US" sz="1400" b="1" i="0" u="none" strike="noStrike" dirty="0">
                          <a:solidFill>
                            <a:schemeClr val="tx1"/>
                          </a:solidFill>
                          <a:effectLst/>
                          <a:latin typeface="Arial Nova" panose="020B0504020202020204" pitchFamily="34" charset="0"/>
                        </a:rPr>
                        <a:t>Result</a:t>
                      </a:r>
                    </a:p>
                  </a:txBody>
                  <a:tcPr marL="9525" marR="9525" marT="9525" marB="0" anchor="b"/>
                </a:tc>
                <a:extLst>
                  <a:ext uri="{0D108BD9-81ED-4DB2-BD59-A6C34878D82A}">
                    <a16:rowId xmlns:a16="http://schemas.microsoft.com/office/drawing/2014/main" val="580773065"/>
                  </a:ext>
                </a:extLst>
              </a:tr>
              <a:tr h="424656">
                <a:tc>
                  <a:txBody>
                    <a:bodyPr/>
                    <a:lstStyle/>
                    <a:p>
                      <a:pPr algn="l" fontAlgn="b"/>
                      <a:r>
                        <a:rPr lang="en-US" sz="1400" b="0" i="0" u="none" strike="noStrike">
                          <a:solidFill>
                            <a:srgbClr val="000000"/>
                          </a:solidFill>
                          <a:effectLst/>
                          <a:latin typeface="Arial Nova" panose="020B0504020202020204" pitchFamily="34" charset="0"/>
                        </a:rPr>
                        <a:t>Accuracy</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0.907590462</a:t>
                      </a:r>
                    </a:p>
                  </a:txBody>
                  <a:tcPr marL="9525" marR="9525" marT="9525" marB="0" anchor="b"/>
                </a:tc>
                <a:extLst>
                  <a:ext uri="{0D108BD9-81ED-4DB2-BD59-A6C34878D82A}">
                    <a16:rowId xmlns:a16="http://schemas.microsoft.com/office/drawing/2014/main" val="762499791"/>
                  </a:ext>
                </a:extLst>
              </a:tr>
              <a:tr h="424656">
                <a:tc>
                  <a:txBody>
                    <a:bodyPr/>
                    <a:lstStyle/>
                    <a:p>
                      <a:pPr algn="l" fontAlgn="b"/>
                      <a:r>
                        <a:rPr lang="en-US" sz="1400" b="0" i="0" u="none" strike="noStrike">
                          <a:solidFill>
                            <a:srgbClr val="000000"/>
                          </a:solidFill>
                          <a:effectLst/>
                          <a:latin typeface="Arial Nova" panose="020B0504020202020204" pitchFamily="34" charset="0"/>
                        </a:rPr>
                        <a:t>Precision</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0.658693027</a:t>
                      </a:r>
                    </a:p>
                  </a:txBody>
                  <a:tcPr marL="9525" marR="9525" marT="9525" marB="0" anchor="b"/>
                </a:tc>
                <a:extLst>
                  <a:ext uri="{0D108BD9-81ED-4DB2-BD59-A6C34878D82A}">
                    <a16:rowId xmlns:a16="http://schemas.microsoft.com/office/drawing/2014/main" val="3415148470"/>
                  </a:ext>
                </a:extLst>
              </a:tr>
              <a:tr h="424656">
                <a:tc>
                  <a:txBody>
                    <a:bodyPr/>
                    <a:lstStyle/>
                    <a:p>
                      <a:pPr algn="l" fontAlgn="b"/>
                      <a:r>
                        <a:rPr lang="en-US" sz="1400" b="0" i="0" u="none" strike="noStrike" dirty="0">
                          <a:solidFill>
                            <a:srgbClr val="000000"/>
                          </a:solidFill>
                          <a:effectLst/>
                          <a:latin typeface="Arial Nova" panose="020B0504020202020204" pitchFamily="34" charset="0"/>
                        </a:rPr>
                        <a:t>Misclassification </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0.092409538</a:t>
                      </a:r>
                    </a:p>
                  </a:txBody>
                  <a:tcPr marL="9525" marR="9525" marT="9525" marB="0" anchor="b"/>
                </a:tc>
                <a:extLst>
                  <a:ext uri="{0D108BD9-81ED-4DB2-BD59-A6C34878D82A}">
                    <a16:rowId xmlns:a16="http://schemas.microsoft.com/office/drawing/2014/main" val="796004379"/>
                  </a:ext>
                </a:extLst>
              </a:tr>
              <a:tr h="424656">
                <a:tc>
                  <a:txBody>
                    <a:bodyPr/>
                    <a:lstStyle/>
                    <a:p>
                      <a:pPr algn="l" fontAlgn="b"/>
                      <a:r>
                        <a:rPr lang="en-US" sz="1400" b="0" i="0" u="none" strike="noStrike" dirty="0">
                          <a:solidFill>
                            <a:srgbClr val="202122"/>
                          </a:solidFill>
                          <a:effectLst/>
                          <a:latin typeface="Arial Nova" panose="020B0504020202020204" pitchFamily="34" charset="0"/>
                        </a:rPr>
                        <a:t>Cohen's kappa</a:t>
                      </a:r>
                    </a:p>
                  </a:txBody>
                  <a:tcPr marL="9525" marR="9525" marT="9525" marB="0" anchor="b"/>
                </a:tc>
                <a:tc>
                  <a:txBody>
                    <a:bodyPr/>
                    <a:lstStyle/>
                    <a:p>
                      <a:pPr algn="r" fontAlgn="b"/>
                      <a:r>
                        <a:rPr lang="en-US" sz="1400" b="0" i="0" u="none" strike="noStrike" dirty="0">
                          <a:solidFill>
                            <a:srgbClr val="000000"/>
                          </a:solidFill>
                          <a:effectLst/>
                          <a:latin typeface="Arial Nova" panose="020B0504020202020204" pitchFamily="34" charset="0"/>
                        </a:rPr>
                        <a:t>0.653789677</a:t>
                      </a:r>
                    </a:p>
                  </a:txBody>
                  <a:tcPr marL="9525" marR="9525" marT="9525" marB="0" anchor="b"/>
                </a:tc>
                <a:extLst>
                  <a:ext uri="{0D108BD9-81ED-4DB2-BD59-A6C34878D82A}">
                    <a16:rowId xmlns:a16="http://schemas.microsoft.com/office/drawing/2014/main" val="3973132933"/>
                  </a:ext>
                </a:extLst>
              </a:tr>
            </a:tbl>
          </a:graphicData>
        </a:graphic>
      </p:graphicFrame>
      <p:sp>
        <p:nvSpPr>
          <p:cNvPr id="5" name="TextBox 4">
            <a:extLst>
              <a:ext uri="{FF2B5EF4-FFF2-40B4-BE49-F238E27FC236}">
                <a16:creationId xmlns:a16="http://schemas.microsoft.com/office/drawing/2014/main" id="{100B1A19-CA67-4962-B9E6-CDD5D4DAB2C6}"/>
              </a:ext>
            </a:extLst>
          </p:cNvPr>
          <p:cNvSpPr txBox="1"/>
          <p:nvPr/>
        </p:nvSpPr>
        <p:spPr>
          <a:xfrm>
            <a:off x="1799972" y="594485"/>
            <a:ext cx="4572000" cy="369332"/>
          </a:xfrm>
          <a:prstGeom prst="rect">
            <a:avLst/>
          </a:prstGeom>
          <a:noFill/>
        </p:spPr>
        <p:txBody>
          <a:bodyPr wrap="square" rtlCol="0">
            <a:spAutoFit/>
          </a:bodyPr>
          <a:lstStyle/>
          <a:p>
            <a:pPr algn="ctr"/>
            <a:r>
              <a:rPr lang="en-US" dirty="0"/>
              <a:t>Confusion matrix combined</a:t>
            </a:r>
          </a:p>
        </p:txBody>
      </p:sp>
      <p:sp>
        <p:nvSpPr>
          <p:cNvPr id="6" name="TextBox 5">
            <a:extLst>
              <a:ext uri="{FF2B5EF4-FFF2-40B4-BE49-F238E27FC236}">
                <a16:creationId xmlns:a16="http://schemas.microsoft.com/office/drawing/2014/main" id="{B47DE257-3341-43DB-A15F-990F3EDE7E7C}"/>
              </a:ext>
            </a:extLst>
          </p:cNvPr>
          <p:cNvSpPr txBox="1"/>
          <p:nvPr/>
        </p:nvSpPr>
        <p:spPr>
          <a:xfrm>
            <a:off x="9107825" y="594485"/>
            <a:ext cx="2778540" cy="369332"/>
          </a:xfrm>
          <a:prstGeom prst="rect">
            <a:avLst/>
          </a:prstGeom>
          <a:noFill/>
        </p:spPr>
        <p:txBody>
          <a:bodyPr wrap="square" rtlCol="0">
            <a:spAutoFit/>
          </a:bodyPr>
          <a:lstStyle/>
          <a:p>
            <a:r>
              <a:rPr lang="en-US" dirty="0"/>
              <a:t>Confusion matrix indices</a:t>
            </a:r>
          </a:p>
        </p:txBody>
      </p:sp>
      <p:sp>
        <p:nvSpPr>
          <p:cNvPr id="7" name="TextBox 6">
            <a:extLst>
              <a:ext uri="{FF2B5EF4-FFF2-40B4-BE49-F238E27FC236}">
                <a16:creationId xmlns:a16="http://schemas.microsoft.com/office/drawing/2014/main" id="{B0DAC450-8629-4AD7-A5A1-BF8EC205971E}"/>
              </a:ext>
            </a:extLst>
          </p:cNvPr>
          <p:cNvSpPr txBox="1"/>
          <p:nvPr/>
        </p:nvSpPr>
        <p:spPr>
          <a:xfrm>
            <a:off x="887896" y="3164681"/>
            <a:ext cx="11304104" cy="3693319"/>
          </a:xfrm>
          <a:prstGeom prst="rect">
            <a:avLst/>
          </a:prstGeom>
          <a:noFill/>
        </p:spPr>
        <p:txBody>
          <a:bodyPr wrap="square" rtlCol="0">
            <a:spAutoFit/>
          </a:bodyPr>
          <a:lstStyle/>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Combination of all training polygons and recalculation of random forest classification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precision value is more realistic of the real condition of beaver compared to our previous confusion matrix</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This is the first iteration with all the combined polygons, adding and subtracting  more forest polygons would get it better.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endParaRPr lang="en-US" dirty="0"/>
          </a:p>
        </p:txBody>
      </p:sp>
    </p:spTree>
    <p:extLst>
      <p:ext uri="{BB962C8B-B14F-4D97-AF65-F5344CB8AC3E}">
        <p14:creationId xmlns:p14="http://schemas.microsoft.com/office/powerpoint/2010/main" val="513651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44F6-5D00-4789-8BD7-CD3A214ACC57}"/>
              </a:ext>
            </a:extLst>
          </p:cNvPr>
          <p:cNvSpPr txBox="1">
            <a:spLocks/>
          </p:cNvSpPr>
          <p:nvPr/>
        </p:nvSpPr>
        <p:spPr>
          <a:xfrm>
            <a:off x="754404" y="0"/>
            <a:ext cx="10353762" cy="874643"/>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Conclusion</a:t>
            </a:r>
            <a:endParaRPr lang="en-NG" dirty="0"/>
          </a:p>
        </p:txBody>
      </p:sp>
      <p:sp>
        <p:nvSpPr>
          <p:cNvPr id="3" name="TextBox 2">
            <a:extLst>
              <a:ext uri="{FF2B5EF4-FFF2-40B4-BE49-F238E27FC236}">
                <a16:creationId xmlns:a16="http://schemas.microsoft.com/office/drawing/2014/main" id="{3A5FC745-B5A0-4BB1-9A44-959441771D7B}"/>
              </a:ext>
            </a:extLst>
          </p:cNvPr>
          <p:cNvSpPr txBox="1"/>
          <p:nvPr/>
        </p:nvSpPr>
        <p:spPr>
          <a:xfrm>
            <a:off x="443948" y="874643"/>
            <a:ext cx="11304104"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t> </a:t>
            </a:r>
          </a:p>
          <a:p>
            <a:endParaRPr lang="en-US" dirty="0"/>
          </a:p>
        </p:txBody>
      </p:sp>
      <p:sp>
        <p:nvSpPr>
          <p:cNvPr id="4" name="TextBox 3">
            <a:extLst>
              <a:ext uri="{FF2B5EF4-FFF2-40B4-BE49-F238E27FC236}">
                <a16:creationId xmlns:a16="http://schemas.microsoft.com/office/drawing/2014/main" id="{1963D7D5-00B0-45BC-89BF-6CCEA357C416}"/>
              </a:ext>
            </a:extLst>
          </p:cNvPr>
          <p:cNvSpPr txBox="1"/>
          <p:nvPr/>
        </p:nvSpPr>
        <p:spPr>
          <a:xfrm>
            <a:off x="443948" y="874643"/>
            <a:ext cx="11304104"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Beaver activities in Estonian forests are still ongoing, however, in some locations that were marked as active beaver locations based on our orthophotos and the hunter beaver points, there are currently no beavers’ activities.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Not all the damaged forest are caused by beaver, some are also caused by anthropogenic activities.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Forested area are close to waterbody are more vulnerable to beaver activities.</a:t>
            </a:r>
          </a:p>
          <a:p>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final model prediction matrix was closer to the reality of the nature of the forests with the addition of more validation samples.</a:t>
            </a:r>
          </a:p>
          <a:p>
            <a:pPr marL="285750" indent="-285750">
              <a:buFont typeface="Wingdings" panose="05000000000000000000" pitchFamily="2" charset="2"/>
              <a:buChar char="q"/>
            </a:pPr>
            <a:endParaRPr lang="en-US" dirty="0"/>
          </a:p>
          <a:p>
            <a:endParaRPr lang="en-US" dirty="0"/>
          </a:p>
        </p:txBody>
      </p:sp>
    </p:spTree>
    <p:extLst>
      <p:ext uri="{BB962C8B-B14F-4D97-AF65-F5344CB8AC3E}">
        <p14:creationId xmlns:p14="http://schemas.microsoft.com/office/powerpoint/2010/main" val="702436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DCFA7-B592-4D7D-A409-B4028865974B}"/>
              </a:ext>
            </a:extLst>
          </p:cNvPr>
          <p:cNvSpPr txBox="1">
            <a:spLocks/>
          </p:cNvSpPr>
          <p:nvPr/>
        </p:nvSpPr>
        <p:spPr>
          <a:xfrm>
            <a:off x="754404" y="0"/>
            <a:ext cx="10353762" cy="874643"/>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Area of Improvement</a:t>
            </a:r>
            <a:endParaRPr lang="en-NG" dirty="0"/>
          </a:p>
        </p:txBody>
      </p:sp>
      <p:sp>
        <p:nvSpPr>
          <p:cNvPr id="3" name="TextBox 2">
            <a:extLst>
              <a:ext uri="{FF2B5EF4-FFF2-40B4-BE49-F238E27FC236}">
                <a16:creationId xmlns:a16="http://schemas.microsoft.com/office/drawing/2014/main" id="{50A78CFB-0A28-4010-9E62-AEB7D0E4513C}"/>
              </a:ext>
            </a:extLst>
          </p:cNvPr>
          <p:cNvSpPr txBox="1"/>
          <p:nvPr/>
        </p:nvSpPr>
        <p:spPr>
          <a:xfrm>
            <a:off x="443948" y="874643"/>
            <a:ext cx="11304104" cy="4524315"/>
          </a:xfrm>
          <a:prstGeom prst="rect">
            <a:avLst/>
          </a:prstGeom>
          <a:noFill/>
        </p:spPr>
        <p:txBody>
          <a:bodyPr wrap="square" rtlCol="0">
            <a:spAutoFit/>
          </a:bodyPr>
          <a:lstStyle/>
          <a:p>
            <a:pPr marL="285750" indent="-285750">
              <a:buFont typeface="Wingdings" panose="05000000000000000000" pitchFamily="2" charset="2"/>
              <a:buChar char="q"/>
            </a:pPr>
            <a:r>
              <a:rPr lang="en-US" dirty="0"/>
              <a:t> Point location provided by hunters do not truly represent the actual beaver area, updated points would help getting better beaver damaged areas</a:t>
            </a:r>
          </a:p>
          <a:p>
            <a:endParaRPr lang="en-US" dirty="0"/>
          </a:p>
          <a:p>
            <a:pPr marL="285750" indent="-285750">
              <a:buFont typeface="Wingdings" panose="05000000000000000000" pitchFamily="2" charset="2"/>
              <a:buChar char="q"/>
            </a:pPr>
            <a:r>
              <a:rPr lang="en-US" dirty="0"/>
              <a:t> The polygons we draw for forests, should be wider, containing all type of forests, both healthy and deforested one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 Computer with good processing speed would allow more trial-and-error option, thereby improve the result</a:t>
            </a:r>
          </a:p>
          <a:p>
            <a:pPr marL="285750" indent="-285750">
              <a:buFont typeface="Wingdings" panose="05000000000000000000" pitchFamily="2" charset="2"/>
              <a:buChar char="q"/>
            </a:pPr>
            <a:endParaRPr lang="en-US" dirty="0"/>
          </a:p>
          <a:p>
            <a:endParaRPr lang="en-US" dirty="0"/>
          </a:p>
          <a:p>
            <a:pPr marL="285750" indent="-285750">
              <a:buFont typeface="Wingdings" panose="05000000000000000000" pitchFamily="2" charset="2"/>
              <a:buChar char="q"/>
            </a:pPr>
            <a:r>
              <a:rPr lang="en-US" dirty="0"/>
              <a:t>Ground-truthing would help to validate the actual beaver damaged area and thereby improve the result by adding or eliminating areas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To know the actual level of forest damage in the area, a forest loss analysis should be carried out in time series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endParaRPr lang="en-US" dirty="0"/>
          </a:p>
        </p:txBody>
      </p:sp>
    </p:spTree>
    <p:extLst>
      <p:ext uri="{BB962C8B-B14F-4D97-AF65-F5344CB8AC3E}">
        <p14:creationId xmlns:p14="http://schemas.microsoft.com/office/powerpoint/2010/main" val="2446748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EB90-288B-400B-90AB-9A3160025D34}"/>
              </a:ext>
            </a:extLst>
          </p:cNvPr>
          <p:cNvSpPr>
            <a:spLocks noGrp="1"/>
          </p:cNvSpPr>
          <p:nvPr>
            <p:ph type="title"/>
          </p:nvPr>
        </p:nvSpPr>
        <p:spPr/>
        <p:txBody>
          <a:bodyPr/>
          <a:lstStyle/>
          <a:p>
            <a:r>
              <a:rPr lang="en-GB" dirty="0"/>
              <a:t>References</a:t>
            </a:r>
            <a:endParaRPr lang="en-NG" dirty="0"/>
          </a:p>
        </p:txBody>
      </p:sp>
      <p:sp>
        <p:nvSpPr>
          <p:cNvPr id="3" name="Content Placeholder 2">
            <a:extLst>
              <a:ext uri="{FF2B5EF4-FFF2-40B4-BE49-F238E27FC236}">
                <a16:creationId xmlns:a16="http://schemas.microsoft.com/office/drawing/2014/main" id="{29C65166-78AA-4496-A753-B335BF1F702B}"/>
              </a:ext>
            </a:extLst>
          </p:cNvPr>
          <p:cNvSpPr>
            <a:spLocks noGrp="1"/>
          </p:cNvSpPr>
          <p:nvPr>
            <p:ph idx="1"/>
          </p:nvPr>
        </p:nvSpPr>
        <p:spPr>
          <a:xfrm>
            <a:off x="913795" y="2131440"/>
            <a:ext cx="10353762" cy="2738883"/>
          </a:xfrm>
        </p:spPr>
        <p:txBody>
          <a:bodyPr/>
          <a:lstStyle/>
          <a:p>
            <a:r>
              <a:rPr lang="en-GB" dirty="0"/>
              <a:t>Ken D.T., Benjamin M. J., Christopher D. A. and Ingmar N. (2018) “Tundra be dammed: Beaver colonization of the Arctic” Wiley online Library DOI: 10.1111/gcb.14332</a:t>
            </a:r>
          </a:p>
          <a:p>
            <a:pPr marL="36900" indent="0">
              <a:buNone/>
            </a:pPr>
            <a:endParaRPr lang="en-GB" dirty="0"/>
          </a:p>
          <a:p>
            <a:r>
              <a:rPr lang="en-GB" dirty="0"/>
              <a:t>David R.B (1989): The Failure of Beaver Dams and Resulting Outburst Flooding: A Geomorphic Hazard of the </a:t>
            </a:r>
            <a:r>
              <a:rPr lang="en-GB" dirty="0" err="1"/>
              <a:t>Southeastern</a:t>
            </a:r>
            <a:r>
              <a:rPr lang="en-GB" dirty="0"/>
              <a:t> Piedmont – The Geographical Bulletin</a:t>
            </a:r>
            <a:endParaRPr lang="en-NG" dirty="0"/>
          </a:p>
        </p:txBody>
      </p:sp>
    </p:spTree>
    <p:extLst>
      <p:ext uri="{BB962C8B-B14F-4D97-AF65-F5344CB8AC3E}">
        <p14:creationId xmlns:p14="http://schemas.microsoft.com/office/powerpoint/2010/main" val="84188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CF8F-8B6C-493C-B05A-BC114FBD2103}"/>
              </a:ext>
            </a:extLst>
          </p:cNvPr>
          <p:cNvSpPr>
            <a:spLocks noGrp="1"/>
          </p:cNvSpPr>
          <p:nvPr>
            <p:ph type="title"/>
          </p:nvPr>
        </p:nvSpPr>
        <p:spPr>
          <a:xfrm>
            <a:off x="508354" y="0"/>
            <a:ext cx="10353762" cy="970450"/>
          </a:xfrm>
        </p:spPr>
        <p:txBody>
          <a:bodyPr/>
          <a:lstStyle/>
          <a:p>
            <a:r>
              <a:rPr lang="en-GB" dirty="0"/>
              <a:t>Agenda</a:t>
            </a:r>
            <a:endParaRPr lang="en-NG" dirty="0"/>
          </a:p>
        </p:txBody>
      </p:sp>
      <p:sp>
        <p:nvSpPr>
          <p:cNvPr id="8" name="TextBox 7">
            <a:extLst>
              <a:ext uri="{FF2B5EF4-FFF2-40B4-BE49-F238E27FC236}">
                <a16:creationId xmlns:a16="http://schemas.microsoft.com/office/drawing/2014/main" id="{0AD2035D-C76D-4DFF-B56B-D88FE21C7808}"/>
              </a:ext>
            </a:extLst>
          </p:cNvPr>
          <p:cNvSpPr txBox="1"/>
          <p:nvPr/>
        </p:nvSpPr>
        <p:spPr>
          <a:xfrm>
            <a:off x="1292860" y="2976474"/>
            <a:ext cx="1492371" cy="923330"/>
          </a:xfrm>
          <a:prstGeom prst="rect">
            <a:avLst/>
          </a:prstGeom>
          <a:noFill/>
          <a:ln>
            <a:solidFill>
              <a:schemeClr val="tx1"/>
            </a:solidFill>
          </a:ln>
        </p:spPr>
        <p:txBody>
          <a:bodyPr wrap="square" rtlCol="0">
            <a:spAutoFit/>
          </a:bodyPr>
          <a:lstStyle/>
          <a:p>
            <a:r>
              <a:rPr lang="en-GB" dirty="0"/>
              <a:t>Overview of preliminary activities</a:t>
            </a:r>
          </a:p>
        </p:txBody>
      </p:sp>
      <p:sp>
        <p:nvSpPr>
          <p:cNvPr id="9" name="Arrow: Curved Up 8">
            <a:extLst>
              <a:ext uri="{FF2B5EF4-FFF2-40B4-BE49-F238E27FC236}">
                <a16:creationId xmlns:a16="http://schemas.microsoft.com/office/drawing/2014/main" id="{77D64AFF-5029-4CD0-9053-C0CB92044DEB}"/>
              </a:ext>
            </a:extLst>
          </p:cNvPr>
          <p:cNvSpPr/>
          <p:nvPr/>
        </p:nvSpPr>
        <p:spPr>
          <a:xfrm>
            <a:off x="2421624" y="3960626"/>
            <a:ext cx="1443310" cy="482902"/>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4" name="TextBox 3">
            <a:extLst>
              <a:ext uri="{FF2B5EF4-FFF2-40B4-BE49-F238E27FC236}">
                <a16:creationId xmlns:a16="http://schemas.microsoft.com/office/drawing/2014/main" id="{AB0F4D5B-35A7-4A19-A1CD-F501D2D0FA73}"/>
              </a:ext>
            </a:extLst>
          </p:cNvPr>
          <p:cNvSpPr txBox="1"/>
          <p:nvPr/>
        </p:nvSpPr>
        <p:spPr>
          <a:xfrm>
            <a:off x="3641084" y="3510147"/>
            <a:ext cx="1587116" cy="369332"/>
          </a:xfrm>
          <a:prstGeom prst="rect">
            <a:avLst/>
          </a:prstGeom>
          <a:noFill/>
          <a:ln>
            <a:solidFill>
              <a:schemeClr val="tx1"/>
            </a:solidFill>
          </a:ln>
        </p:spPr>
        <p:txBody>
          <a:bodyPr wrap="square" rtlCol="0">
            <a:spAutoFit/>
          </a:bodyPr>
          <a:lstStyle/>
          <a:p>
            <a:r>
              <a:rPr lang="en-GB" dirty="0"/>
              <a:t>Final analysis</a:t>
            </a:r>
          </a:p>
        </p:txBody>
      </p:sp>
      <p:sp>
        <p:nvSpPr>
          <p:cNvPr id="12" name="Arrow: Curved Up 11">
            <a:extLst>
              <a:ext uri="{FF2B5EF4-FFF2-40B4-BE49-F238E27FC236}">
                <a16:creationId xmlns:a16="http://schemas.microsoft.com/office/drawing/2014/main" id="{5B64CFA4-9AC0-435F-BF47-D2F0DA05D848}"/>
              </a:ext>
            </a:extLst>
          </p:cNvPr>
          <p:cNvSpPr/>
          <p:nvPr/>
        </p:nvSpPr>
        <p:spPr>
          <a:xfrm flipV="1">
            <a:off x="4936737" y="2754585"/>
            <a:ext cx="1705994" cy="674415"/>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6" name="TextBox 5">
            <a:extLst>
              <a:ext uri="{FF2B5EF4-FFF2-40B4-BE49-F238E27FC236}">
                <a16:creationId xmlns:a16="http://schemas.microsoft.com/office/drawing/2014/main" id="{65D99AB0-C3F4-4A45-B389-269BBD2B48E5}"/>
              </a:ext>
            </a:extLst>
          </p:cNvPr>
          <p:cNvSpPr txBox="1"/>
          <p:nvPr/>
        </p:nvSpPr>
        <p:spPr>
          <a:xfrm>
            <a:off x="6272087" y="3510147"/>
            <a:ext cx="1984807" cy="369332"/>
          </a:xfrm>
          <a:prstGeom prst="rect">
            <a:avLst/>
          </a:prstGeom>
          <a:noFill/>
          <a:ln>
            <a:solidFill>
              <a:schemeClr val="tx1"/>
            </a:solidFill>
          </a:ln>
        </p:spPr>
        <p:txBody>
          <a:bodyPr wrap="square" rtlCol="0">
            <a:spAutoFit/>
          </a:bodyPr>
          <a:lstStyle/>
          <a:p>
            <a:r>
              <a:rPr lang="en-GB" dirty="0"/>
              <a:t>Results obtained</a:t>
            </a:r>
          </a:p>
        </p:txBody>
      </p:sp>
      <p:sp>
        <p:nvSpPr>
          <p:cNvPr id="13" name="Arrow: Curved Down 12">
            <a:extLst>
              <a:ext uri="{FF2B5EF4-FFF2-40B4-BE49-F238E27FC236}">
                <a16:creationId xmlns:a16="http://schemas.microsoft.com/office/drawing/2014/main" id="{B3835BF1-11A7-458A-BDB9-752D9F2DC2C4}"/>
              </a:ext>
            </a:extLst>
          </p:cNvPr>
          <p:cNvSpPr/>
          <p:nvPr/>
        </p:nvSpPr>
        <p:spPr>
          <a:xfrm flipV="1">
            <a:off x="8086575" y="4119790"/>
            <a:ext cx="2093726" cy="824077"/>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14" name="TextBox 13">
            <a:extLst>
              <a:ext uri="{FF2B5EF4-FFF2-40B4-BE49-F238E27FC236}">
                <a16:creationId xmlns:a16="http://schemas.microsoft.com/office/drawing/2014/main" id="{EFB0815D-4F66-4235-8397-DAFA43B6996A}"/>
              </a:ext>
            </a:extLst>
          </p:cNvPr>
          <p:cNvSpPr txBox="1"/>
          <p:nvPr/>
        </p:nvSpPr>
        <p:spPr>
          <a:xfrm>
            <a:off x="9628103" y="3062840"/>
            <a:ext cx="1984807" cy="923330"/>
          </a:xfrm>
          <a:prstGeom prst="rect">
            <a:avLst/>
          </a:prstGeom>
          <a:noFill/>
          <a:ln>
            <a:solidFill>
              <a:schemeClr val="tx1"/>
            </a:solidFill>
          </a:ln>
        </p:spPr>
        <p:txBody>
          <a:bodyPr wrap="square" rtlCol="0">
            <a:spAutoFit/>
          </a:bodyPr>
          <a:lstStyle/>
          <a:p>
            <a:r>
              <a:rPr lang="en-US" dirty="0"/>
              <a:t>Conclusion</a:t>
            </a:r>
            <a:endParaRPr lang="en-NG" dirty="0"/>
          </a:p>
          <a:p>
            <a:r>
              <a:rPr lang="en-US" dirty="0"/>
              <a:t> &amp; area of improvement</a:t>
            </a:r>
            <a:endParaRPr lang="en-NG" dirty="0"/>
          </a:p>
        </p:txBody>
      </p:sp>
    </p:spTree>
    <p:extLst>
      <p:ext uri="{BB962C8B-B14F-4D97-AF65-F5344CB8AC3E}">
        <p14:creationId xmlns:p14="http://schemas.microsoft.com/office/powerpoint/2010/main" val="316980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D33F-8DA6-4FA9-AA00-F302D575186B}"/>
              </a:ext>
            </a:extLst>
          </p:cNvPr>
          <p:cNvSpPr>
            <a:spLocks noGrp="1"/>
          </p:cNvSpPr>
          <p:nvPr>
            <p:ph type="title"/>
          </p:nvPr>
        </p:nvSpPr>
        <p:spPr/>
        <p:txBody>
          <a:bodyPr/>
          <a:lstStyle/>
          <a:p>
            <a:r>
              <a:rPr lang="en-GB" dirty="0"/>
              <a:t>Beaver flooding; a cause for concern?</a:t>
            </a:r>
            <a:endParaRPr lang="en-NG" dirty="0"/>
          </a:p>
        </p:txBody>
      </p:sp>
      <p:sp>
        <p:nvSpPr>
          <p:cNvPr id="3" name="Content Placeholder 2">
            <a:extLst>
              <a:ext uri="{FF2B5EF4-FFF2-40B4-BE49-F238E27FC236}">
                <a16:creationId xmlns:a16="http://schemas.microsoft.com/office/drawing/2014/main" id="{7E43CDB2-B46F-4D61-82CB-EB1044686D9D}"/>
              </a:ext>
            </a:extLst>
          </p:cNvPr>
          <p:cNvSpPr>
            <a:spLocks noGrp="1"/>
          </p:cNvSpPr>
          <p:nvPr>
            <p:ph idx="1"/>
          </p:nvPr>
        </p:nvSpPr>
        <p:spPr>
          <a:xfrm>
            <a:off x="913795" y="1732449"/>
            <a:ext cx="10353762" cy="5125551"/>
          </a:xfrm>
        </p:spPr>
        <p:txBody>
          <a:bodyPr/>
          <a:lstStyle/>
          <a:p>
            <a:r>
              <a:rPr lang="en-GB" sz="2800" dirty="0"/>
              <a:t>Beavers are rodents that live in water and swampy areas. They basically work as ecosystem engineers and can have a considerable large impact on a forest ecosystem</a:t>
            </a:r>
          </a:p>
          <a:p>
            <a:r>
              <a:rPr lang="en-GB" sz="2800" dirty="0"/>
              <a:t>Major activity in the ecosystem is to create dams in flowing rivers to make ponds for their habitation interfering with drainage systems</a:t>
            </a:r>
          </a:p>
          <a:p>
            <a:r>
              <a:rPr lang="en-GB" sz="2800" dirty="0"/>
              <a:t>By constructing dams, they cause flooding in forest areas which triggers tree damage. Most of these trees are economic trees </a:t>
            </a:r>
          </a:p>
          <a:p>
            <a:r>
              <a:rPr lang="en-GB" sz="2800" dirty="0"/>
              <a:t>Besides creating dams and causing flood, tree felling is another activity that beavers cause in forested ecosystems</a:t>
            </a:r>
            <a:endParaRPr lang="en-NG" sz="2800" dirty="0"/>
          </a:p>
          <a:p>
            <a:endParaRPr lang="en-GB" sz="2800" dirty="0"/>
          </a:p>
          <a:p>
            <a:endParaRPr lang="en-GB" sz="2800" dirty="0"/>
          </a:p>
          <a:p>
            <a:pPr marL="36900" indent="0">
              <a:buNone/>
            </a:pPr>
            <a:endParaRPr lang="en-GB" dirty="0"/>
          </a:p>
          <a:p>
            <a:endParaRPr lang="en-GB" dirty="0"/>
          </a:p>
          <a:p>
            <a:pPr marL="36900" indent="0">
              <a:buNone/>
            </a:pPr>
            <a:endParaRPr lang="en-GB" dirty="0"/>
          </a:p>
          <a:p>
            <a:endParaRPr lang="en-GB" dirty="0"/>
          </a:p>
          <a:p>
            <a:endParaRPr lang="en-GB" dirty="0"/>
          </a:p>
          <a:p>
            <a:endParaRPr lang="en-NG" dirty="0"/>
          </a:p>
        </p:txBody>
      </p:sp>
    </p:spTree>
    <p:extLst>
      <p:ext uri="{BB962C8B-B14F-4D97-AF65-F5344CB8AC3E}">
        <p14:creationId xmlns:p14="http://schemas.microsoft.com/office/powerpoint/2010/main" val="419632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3128D608-525B-4175-9D0F-030F5DC02558}"/>
              </a:ext>
            </a:extLst>
          </p:cNvPr>
          <p:cNvPicPr>
            <a:picLocks noChangeAspect="1"/>
          </p:cNvPicPr>
          <p:nvPr/>
        </p:nvPicPr>
        <p:blipFill>
          <a:blip r:embed="rId2"/>
          <a:stretch>
            <a:fillRect/>
          </a:stretch>
        </p:blipFill>
        <p:spPr>
          <a:xfrm>
            <a:off x="1235596" y="67112"/>
            <a:ext cx="9334913" cy="6858000"/>
          </a:xfrm>
          <a:prstGeom prst="rect">
            <a:avLst/>
          </a:prstGeom>
        </p:spPr>
      </p:pic>
    </p:spTree>
    <p:extLst>
      <p:ext uri="{BB962C8B-B14F-4D97-AF65-F5344CB8AC3E}">
        <p14:creationId xmlns:p14="http://schemas.microsoft.com/office/powerpoint/2010/main" val="193917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3ECEE2-8E13-4B18-9E1A-045CF5E2D02D}"/>
              </a:ext>
            </a:extLst>
          </p:cNvPr>
          <p:cNvPicPr>
            <a:picLocks noChangeAspect="1"/>
          </p:cNvPicPr>
          <p:nvPr/>
        </p:nvPicPr>
        <p:blipFill rotWithShape="1">
          <a:blip r:embed="rId2"/>
          <a:srcRect l="17860" t="17723" r="19097" b="4919"/>
          <a:stretch/>
        </p:blipFill>
        <p:spPr>
          <a:xfrm>
            <a:off x="445802" y="48138"/>
            <a:ext cx="9201538" cy="6351230"/>
          </a:xfrm>
          <a:prstGeom prst="rect">
            <a:avLst/>
          </a:prstGeom>
        </p:spPr>
      </p:pic>
      <p:sp>
        <p:nvSpPr>
          <p:cNvPr id="10" name="Rectangle 9">
            <a:extLst>
              <a:ext uri="{FF2B5EF4-FFF2-40B4-BE49-F238E27FC236}">
                <a16:creationId xmlns:a16="http://schemas.microsoft.com/office/drawing/2014/main" id="{D680BAF8-8923-4F16-98CE-2BA621927335}"/>
              </a:ext>
            </a:extLst>
          </p:cNvPr>
          <p:cNvSpPr/>
          <p:nvPr/>
        </p:nvSpPr>
        <p:spPr>
          <a:xfrm>
            <a:off x="5444455" y="3103928"/>
            <a:ext cx="3322039" cy="306198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2" name="TextBox 11">
            <a:extLst>
              <a:ext uri="{FF2B5EF4-FFF2-40B4-BE49-F238E27FC236}">
                <a16:creationId xmlns:a16="http://schemas.microsoft.com/office/drawing/2014/main" id="{CCF231C0-E199-48F4-AE7D-18AFFEF621D4}"/>
              </a:ext>
            </a:extLst>
          </p:cNvPr>
          <p:cNvSpPr txBox="1"/>
          <p:nvPr/>
        </p:nvSpPr>
        <p:spPr>
          <a:xfrm>
            <a:off x="9823508" y="553673"/>
            <a:ext cx="2368492" cy="2554545"/>
          </a:xfrm>
          <a:prstGeom prst="rect">
            <a:avLst/>
          </a:prstGeom>
          <a:noFill/>
        </p:spPr>
        <p:txBody>
          <a:bodyPr wrap="square" rtlCol="0">
            <a:spAutoFit/>
          </a:bodyPr>
          <a:lstStyle/>
          <a:p>
            <a:r>
              <a:rPr lang="en-GB" sz="3200" dirty="0"/>
              <a:t>Orthophoto of Estonia with overlay of beaver point data</a:t>
            </a:r>
            <a:endParaRPr lang="en-NG" sz="3200" dirty="0"/>
          </a:p>
        </p:txBody>
      </p:sp>
    </p:spTree>
    <p:extLst>
      <p:ext uri="{BB962C8B-B14F-4D97-AF65-F5344CB8AC3E}">
        <p14:creationId xmlns:p14="http://schemas.microsoft.com/office/powerpoint/2010/main" val="184411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EE23AC-FC61-4A0C-BBA1-69D4F6DB8751}"/>
              </a:ext>
            </a:extLst>
          </p:cNvPr>
          <p:cNvSpPr/>
          <p:nvPr/>
        </p:nvSpPr>
        <p:spPr>
          <a:xfrm>
            <a:off x="331304" y="307450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Clip and mask polygons by virtual raster</a:t>
            </a:r>
          </a:p>
        </p:txBody>
      </p:sp>
      <p:sp>
        <p:nvSpPr>
          <p:cNvPr id="5" name="Rectangle 4">
            <a:extLst>
              <a:ext uri="{FF2B5EF4-FFF2-40B4-BE49-F238E27FC236}">
                <a16:creationId xmlns:a16="http://schemas.microsoft.com/office/drawing/2014/main" id="{3C70CA71-9D0E-409B-A548-07B448B20BE0}"/>
              </a:ext>
            </a:extLst>
          </p:cNvPr>
          <p:cNvSpPr/>
          <p:nvPr/>
        </p:nvSpPr>
        <p:spPr>
          <a:xfrm>
            <a:off x="2286000" y="307450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dirty="0">
                <a:solidFill>
                  <a:schemeClr val="bg1"/>
                </a:solidFill>
              </a:rPr>
              <a:t>Merge all the polygons</a:t>
            </a:r>
          </a:p>
        </p:txBody>
      </p:sp>
      <p:sp>
        <p:nvSpPr>
          <p:cNvPr id="7" name="Rectangle 6">
            <a:extLst>
              <a:ext uri="{FF2B5EF4-FFF2-40B4-BE49-F238E27FC236}">
                <a16:creationId xmlns:a16="http://schemas.microsoft.com/office/drawing/2014/main" id="{5B1F6BA8-316B-4EDC-8550-5080AC3F5386}"/>
              </a:ext>
            </a:extLst>
          </p:cNvPr>
          <p:cNvSpPr/>
          <p:nvPr/>
        </p:nvSpPr>
        <p:spPr>
          <a:xfrm>
            <a:off x="4240696" y="307450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dirty="0">
                <a:solidFill>
                  <a:schemeClr val="bg1"/>
                </a:solidFill>
              </a:rPr>
              <a:t>K means clustering</a:t>
            </a:r>
          </a:p>
        </p:txBody>
      </p:sp>
      <p:sp>
        <p:nvSpPr>
          <p:cNvPr id="8" name="Rectangle 7">
            <a:extLst>
              <a:ext uri="{FF2B5EF4-FFF2-40B4-BE49-F238E27FC236}">
                <a16:creationId xmlns:a16="http://schemas.microsoft.com/office/drawing/2014/main" id="{5ACE0535-6DCB-4741-AAF3-28CFAEC06D8C}"/>
              </a:ext>
            </a:extLst>
          </p:cNvPr>
          <p:cNvSpPr/>
          <p:nvPr/>
        </p:nvSpPr>
        <p:spPr>
          <a:xfrm>
            <a:off x="6135757" y="307450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dirty="0">
                <a:solidFill>
                  <a:schemeClr val="bg1"/>
                </a:solidFill>
              </a:rPr>
              <a:t>Vectorize the cluster</a:t>
            </a:r>
          </a:p>
        </p:txBody>
      </p:sp>
      <p:sp>
        <p:nvSpPr>
          <p:cNvPr id="9" name="Rectangle 8">
            <a:extLst>
              <a:ext uri="{FF2B5EF4-FFF2-40B4-BE49-F238E27FC236}">
                <a16:creationId xmlns:a16="http://schemas.microsoft.com/office/drawing/2014/main" id="{BEFC2957-A049-46EA-8C64-615D0BBDE139}"/>
              </a:ext>
            </a:extLst>
          </p:cNvPr>
          <p:cNvSpPr/>
          <p:nvPr/>
        </p:nvSpPr>
        <p:spPr>
          <a:xfrm>
            <a:off x="8030818" y="307450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dirty="0">
                <a:solidFill>
                  <a:schemeClr val="bg1"/>
                </a:solidFill>
              </a:rPr>
              <a:t>Dissolve the Vector</a:t>
            </a:r>
          </a:p>
        </p:txBody>
      </p:sp>
      <p:sp>
        <p:nvSpPr>
          <p:cNvPr id="10" name="Rectangle 9">
            <a:extLst>
              <a:ext uri="{FF2B5EF4-FFF2-40B4-BE49-F238E27FC236}">
                <a16:creationId xmlns:a16="http://schemas.microsoft.com/office/drawing/2014/main" id="{35F21159-59DE-46C2-B774-FAD564C5A8A8}"/>
              </a:ext>
            </a:extLst>
          </p:cNvPr>
          <p:cNvSpPr/>
          <p:nvPr/>
        </p:nvSpPr>
        <p:spPr>
          <a:xfrm>
            <a:off x="9932501" y="3114260"/>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dirty="0">
                <a:solidFill>
                  <a:schemeClr val="bg1"/>
                </a:solidFill>
              </a:rPr>
              <a:t>Input the polygons as ROI</a:t>
            </a:r>
          </a:p>
        </p:txBody>
      </p:sp>
      <p:sp>
        <p:nvSpPr>
          <p:cNvPr id="11" name="Rectangle 10">
            <a:extLst>
              <a:ext uri="{FF2B5EF4-FFF2-40B4-BE49-F238E27FC236}">
                <a16:creationId xmlns:a16="http://schemas.microsoft.com/office/drawing/2014/main" id="{CBF18082-B81A-4BB6-9545-83394E9749B7}"/>
              </a:ext>
            </a:extLst>
          </p:cNvPr>
          <p:cNvSpPr/>
          <p:nvPr/>
        </p:nvSpPr>
        <p:spPr>
          <a:xfrm>
            <a:off x="9925878" y="4313585"/>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Random Forest Classification</a:t>
            </a:r>
          </a:p>
        </p:txBody>
      </p:sp>
      <p:sp>
        <p:nvSpPr>
          <p:cNvPr id="12" name="Rectangle 11">
            <a:extLst>
              <a:ext uri="{FF2B5EF4-FFF2-40B4-BE49-F238E27FC236}">
                <a16:creationId xmlns:a16="http://schemas.microsoft.com/office/drawing/2014/main" id="{C5C06E38-950A-4603-B447-BF6FDA3DC8FA}"/>
              </a:ext>
            </a:extLst>
          </p:cNvPr>
          <p:cNvSpPr/>
          <p:nvPr/>
        </p:nvSpPr>
        <p:spPr>
          <a:xfrm>
            <a:off x="9932501" y="5539413"/>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Confusion Matrix</a:t>
            </a:r>
          </a:p>
        </p:txBody>
      </p:sp>
      <p:sp>
        <p:nvSpPr>
          <p:cNvPr id="13" name="Rectangle 12">
            <a:extLst>
              <a:ext uri="{FF2B5EF4-FFF2-40B4-BE49-F238E27FC236}">
                <a16:creationId xmlns:a16="http://schemas.microsoft.com/office/drawing/2014/main" id="{DF72D6DB-7230-4084-9B0F-300C83971BB7}"/>
              </a:ext>
            </a:extLst>
          </p:cNvPr>
          <p:cNvSpPr/>
          <p:nvPr/>
        </p:nvSpPr>
        <p:spPr>
          <a:xfrm>
            <a:off x="7712736" y="154056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400" dirty="0">
                <a:solidFill>
                  <a:schemeClr val="bg1"/>
                </a:solidFill>
              </a:rPr>
              <a:t>Download Satellite Imageries (Sentinel 2)</a:t>
            </a:r>
          </a:p>
        </p:txBody>
      </p:sp>
      <p:sp>
        <p:nvSpPr>
          <p:cNvPr id="14" name="Rectangle 13">
            <a:extLst>
              <a:ext uri="{FF2B5EF4-FFF2-40B4-BE49-F238E27FC236}">
                <a16:creationId xmlns:a16="http://schemas.microsoft.com/office/drawing/2014/main" id="{C4AE3D3D-1BA5-499D-9D73-46D0848470B9}"/>
              </a:ext>
            </a:extLst>
          </p:cNvPr>
          <p:cNvSpPr/>
          <p:nvPr/>
        </p:nvSpPr>
        <p:spPr>
          <a:xfrm>
            <a:off x="5632157" y="1523998"/>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400" kern="1200" dirty="0">
                <a:solidFill>
                  <a:schemeClr val="bg1"/>
                </a:solidFill>
                <a:latin typeface="Calisto MT" panose="02040603050505030304"/>
                <a:ea typeface="+mn-ea"/>
                <a:cs typeface="+mn-cs"/>
              </a:rPr>
              <a:t>Resampled and select  specific bands with 10m resolution in SNAP</a:t>
            </a:r>
          </a:p>
        </p:txBody>
      </p:sp>
      <p:sp>
        <p:nvSpPr>
          <p:cNvPr id="15" name="Rectangle 14">
            <a:extLst>
              <a:ext uri="{FF2B5EF4-FFF2-40B4-BE49-F238E27FC236}">
                <a16:creationId xmlns:a16="http://schemas.microsoft.com/office/drawing/2014/main" id="{DFFE513F-3CE5-4EBA-BBB8-D73C4A35C20B}"/>
              </a:ext>
            </a:extLst>
          </p:cNvPr>
          <p:cNvSpPr/>
          <p:nvPr/>
        </p:nvSpPr>
        <p:spPr>
          <a:xfrm>
            <a:off x="1417982" y="1523999"/>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1400" kern="1200" dirty="0">
                <a:solidFill>
                  <a:prstClr val="black"/>
                </a:solidFill>
                <a:latin typeface="Calisto MT" panose="02040603050505030304"/>
                <a:ea typeface="+mn-ea"/>
                <a:cs typeface="+mn-cs"/>
              </a:rPr>
              <a:t>Create a virtual raster of all bandset and indices</a:t>
            </a:r>
          </a:p>
        </p:txBody>
      </p:sp>
      <p:sp>
        <p:nvSpPr>
          <p:cNvPr id="16" name="Rectangle 15">
            <a:extLst>
              <a:ext uri="{FF2B5EF4-FFF2-40B4-BE49-F238E27FC236}">
                <a16:creationId xmlns:a16="http://schemas.microsoft.com/office/drawing/2014/main" id="{25FFF683-6CF8-4A5D-B7B1-A1169B1DF0B9}"/>
              </a:ext>
            </a:extLst>
          </p:cNvPr>
          <p:cNvSpPr/>
          <p:nvPr/>
        </p:nvSpPr>
        <p:spPr>
          <a:xfrm>
            <a:off x="3551578" y="1528969"/>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1400" kern="1200" dirty="0">
                <a:solidFill>
                  <a:prstClr val="black"/>
                </a:solidFill>
                <a:latin typeface="Calisto MT" panose="02040603050505030304"/>
                <a:ea typeface="+mn-ea"/>
                <a:cs typeface="+mn-cs"/>
              </a:rPr>
              <a:t>Calculated Indices (NDVI, NDWI, MSI) in QGIS</a:t>
            </a:r>
          </a:p>
        </p:txBody>
      </p:sp>
      <p:sp>
        <p:nvSpPr>
          <p:cNvPr id="18" name="Rectangle 17">
            <a:extLst>
              <a:ext uri="{FF2B5EF4-FFF2-40B4-BE49-F238E27FC236}">
                <a16:creationId xmlns:a16="http://schemas.microsoft.com/office/drawing/2014/main" id="{5F0E27F2-B47C-41C8-8E10-0CB5A406553B}"/>
              </a:ext>
            </a:extLst>
          </p:cNvPr>
          <p:cNvSpPr/>
          <p:nvPr/>
        </p:nvSpPr>
        <p:spPr>
          <a:xfrm>
            <a:off x="5562599" y="4393096"/>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400" dirty="0">
                <a:solidFill>
                  <a:schemeClr val="bg1"/>
                </a:solidFill>
              </a:rPr>
              <a:t>Collect possible beaver points by hunters</a:t>
            </a:r>
          </a:p>
        </p:txBody>
      </p:sp>
      <p:sp>
        <p:nvSpPr>
          <p:cNvPr id="19" name="Rectangle 18">
            <a:extLst>
              <a:ext uri="{FF2B5EF4-FFF2-40B4-BE49-F238E27FC236}">
                <a16:creationId xmlns:a16="http://schemas.microsoft.com/office/drawing/2014/main" id="{5DE48EDA-2202-4F2F-A979-C76160F29556}"/>
              </a:ext>
            </a:extLst>
          </p:cNvPr>
          <p:cNvSpPr/>
          <p:nvPr/>
        </p:nvSpPr>
        <p:spPr>
          <a:xfrm>
            <a:off x="3597957" y="4419601"/>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400" dirty="0">
                <a:solidFill>
                  <a:schemeClr val="bg1"/>
                </a:solidFill>
              </a:rPr>
              <a:t>Download Orthophotos</a:t>
            </a:r>
          </a:p>
        </p:txBody>
      </p:sp>
      <p:sp>
        <p:nvSpPr>
          <p:cNvPr id="20" name="Rectangle 19">
            <a:extLst>
              <a:ext uri="{FF2B5EF4-FFF2-40B4-BE49-F238E27FC236}">
                <a16:creationId xmlns:a16="http://schemas.microsoft.com/office/drawing/2014/main" id="{DB3484EA-537A-40FA-8308-8F3AD093905E}"/>
              </a:ext>
            </a:extLst>
          </p:cNvPr>
          <p:cNvSpPr/>
          <p:nvPr/>
        </p:nvSpPr>
        <p:spPr>
          <a:xfrm>
            <a:off x="1633315" y="4419601"/>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400" dirty="0">
                <a:solidFill>
                  <a:schemeClr val="bg1"/>
                </a:solidFill>
              </a:rPr>
              <a:t>Mark beaver polygons in the orthophotos</a:t>
            </a:r>
          </a:p>
        </p:txBody>
      </p:sp>
      <p:sp>
        <p:nvSpPr>
          <p:cNvPr id="2" name="Arrow: Left 1">
            <a:extLst>
              <a:ext uri="{FF2B5EF4-FFF2-40B4-BE49-F238E27FC236}">
                <a16:creationId xmlns:a16="http://schemas.microsoft.com/office/drawing/2014/main" id="{C958B9D3-0A42-412E-8025-C5E7365A37F2}"/>
              </a:ext>
            </a:extLst>
          </p:cNvPr>
          <p:cNvSpPr/>
          <p:nvPr/>
        </p:nvSpPr>
        <p:spPr>
          <a:xfrm>
            <a:off x="7368192" y="1848678"/>
            <a:ext cx="344544" cy="324680"/>
          </a:xfrm>
          <a:prstGeom prst="lef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Arrow: Left 20">
            <a:extLst>
              <a:ext uri="{FF2B5EF4-FFF2-40B4-BE49-F238E27FC236}">
                <a16:creationId xmlns:a16="http://schemas.microsoft.com/office/drawing/2014/main" id="{FE6982B1-F633-4043-A5F0-125D54D54088}"/>
              </a:ext>
            </a:extLst>
          </p:cNvPr>
          <p:cNvSpPr/>
          <p:nvPr/>
        </p:nvSpPr>
        <p:spPr>
          <a:xfrm>
            <a:off x="5287613" y="1848678"/>
            <a:ext cx="344544" cy="324680"/>
          </a:xfrm>
          <a:prstGeom prst="lef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Arrow: Left 21">
            <a:extLst>
              <a:ext uri="{FF2B5EF4-FFF2-40B4-BE49-F238E27FC236}">
                <a16:creationId xmlns:a16="http://schemas.microsoft.com/office/drawing/2014/main" id="{AFE4276A-FB4D-44B6-8495-753BF47ABB98}"/>
              </a:ext>
            </a:extLst>
          </p:cNvPr>
          <p:cNvSpPr/>
          <p:nvPr/>
        </p:nvSpPr>
        <p:spPr>
          <a:xfrm>
            <a:off x="3154017" y="1855302"/>
            <a:ext cx="371051" cy="324680"/>
          </a:xfrm>
          <a:prstGeom prst="lef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Arrow: Bent 5">
            <a:extLst>
              <a:ext uri="{FF2B5EF4-FFF2-40B4-BE49-F238E27FC236}">
                <a16:creationId xmlns:a16="http://schemas.microsoft.com/office/drawing/2014/main" id="{75F4DCB3-9146-409C-AC1B-E466573765C9}"/>
              </a:ext>
            </a:extLst>
          </p:cNvPr>
          <p:cNvSpPr/>
          <p:nvPr/>
        </p:nvSpPr>
        <p:spPr>
          <a:xfrm rot="16200000" flipH="1">
            <a:off x="572340" y="2228862"/>
            <a:ext cx="1046918" cy="644367"/>
          </a:xfrm>
          <a:prstGeom prst="ben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7" name="Arrow: Right 16">
            <a:extLst>
              <a:ext uri="{FF2B5EF4-FFF2-40B4-BE49-F238E27FC236}">
                <a16:creationId xmlns:a16="http://schemas.microsoft.com/office/drawing/2014/main" id="{B257FB16-4884-4D48-A773-5FC742D078E4}"/>
              </a:ext>
            </a:extLst>
          </p:cNvPr>
          <p:cNvSpPr/>
          <p:nvPr/>
        </p:nvSpPr>
        <p:spPr>
          <a:xfrm>
            <a:off x="2067339" y="3429000"/>
            <a:ext cx="218661" cy="294861"/>
          </a:xfrm>
          <a:prstGeom prst="righ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Arrow: Right 22">
            <a:extLst>
              <a:ext uri="{FF2B5EF4-FFF2-40B4-BE49-F238E27FC236}">
                <a16:creationId xmlns:a16="http://schemas.microsoft.com/office/drawing/2014/main" id="{AA25E7C4-8601-4F10-B762-B010F7993B88}"/>
              </a:ext>
            </a:extLst>
          </p:cNvPr>
          <p:cNvSpPr/>
          <p:nvPr/>
        </p:nvSpPr>
        <p:spPr>
          <a:xfrm>
            <a:off x="4031974" y="3429000"/>
            <a:ext cx="218661" cy="294861"/>
          </a:xfrm>
          <a:prstGeom prst="righ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51E3FB6B-E506-4A01-938F-C03341C90B97}"/>
              </a:ext>
            </a:extLst>
          </p:cNvPr>
          <p:cNvSpPr/>
          <p:nvPr/>
        </p:nvSpPr>
        <p:spPr>
          <a:xfrm>
            <a:off x="5963479" y="3385930"/>
            <a:ext cx="218661" cy="294861"/>
          </a:xfrm>
          <a:prstGeom prst="righ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Arrow: Right 24">
            <a:extLst>
              <a:ext uri="{FF2B5EF4-FFF2-40B4-BE49-F238E27FC236}">
                <a16:creationId xmlns:a16="http://schemas.microsoft.com/office/drawing/2014/main" id="{97DB6DF2-0EB6-429B-98D9-FE2962722094}"/>
              </a:ext>
            </a:extLst>
          </p:cNvPr>
          <p:cNvSpPr/>
          <p:nvPr/>
        </p:nvSpPr>
        <p:spPr>
          <a:xfrm>
            <a:off x="7865164" y="3397526"/>
            <a:ext cx="218661" cy="294861"/>
          </a:xfrm>
          <a:prstGeom prst="righ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Arrow: Right 25">
            <a:extLst>
              <a:ext uri="{FF2B5EF4-FFF2-40B4-BE49-F238E27FC236}">
                <a16:creationId xmlns:a16="http://schemas.microsoft.com/office/drawing/2014/main" id="{E0B0B25F-F6F4-4768-8649-A2BEF22F8FCD}"/>
              </a:ext>
            </a:extLst>
          </p:cNvPr>
          <p:cNvSpPr/>
          <p:nvPr/>
        </p:nvSpPr>
        <p:spPr>
          <a:xfrm>
            <a:off x="9753600" y="3429000"/>
            <a:ext cx="218661" cy="294861"/>
          </a:xfrm>
          <a:prstGeom prst="righ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Arrow: Left 26">
            <a:extLst>
              <a:ext uri="{FF2B5EF4-FFF2-40B4-BE49-F238E27FC236}">
                <a16:creationId xmlns:a16="http://schemas.microsoft.com/office/drawing/2014/main" id="{D0906BF5-E0B4-4908-AE8D-2CDCFCE97678}"/>
              </a:ext>
            </a:extLst>
          </p:cNvPr>
          <p:cNvSpPr/>
          <p:nvPr/>
        </p:nvSpPr>
        <p:spPr>
          <a:xfrm>
            <a:off x="5310803" y="4701209"/>
            <a:ext cx="274986" cy="384316"/>
          </a:xfrm>
          <a:prstGeom prst="lef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Arrow: Left 27">
            <a:extLst>
              <a:ext uri="{FF2B5EF4-FFF2-40B4-BE49-F238E27FC236}">
                <a16:creationId xmlns:a16="http://schemas.microsoft.com/office/drawing/2014/main" id="{EE5D3691-3A0B-4A42-AB8C-81DCDDC7AB9E}"/>
              </a:ext>
            </a:extLst>
          </p:cNvPr>
          <p:cNvSpPr/>
          <p:nvPr/>
        </p:nvSpPr>
        <p:spPr>
          <a:xfrm>
            <a:off x="3369350" y="4711150"/>
            <a:ext cx="228607" cy="374375"/>
          </a:xfrm>
          <a:prstGeom prst="lef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Arrow: Bent 28">
            <a:extLst>
              <a:ext uri="{FF2B5EF4-FFF2-40B4-BE49-F238E27FC236}">
                <a16:creationId xmlns:a16="http://schemas.microsoft.com/office/drawing/2014/main" id="{0A017EFB-37AA-445B-9F46-1C710380EA27}"/>
              </a:ext>
            </a:extLst>
          </p:cNvPr>
          <p:cNvSpPr/>
          <p:nvPr/>
        </p:nvSpPr>
        <p:spPr>
          <a:xfrm rot="16200000">
            <a:off x="861389" y="4134674"/>
            <a:ext cx="914400" cy="622859"/>
          </a:xfrm>
          <a:prstGeom prst="ben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30" name="Arrow: Down 29">
            <a:extLst>
              <a:ext uri="{FF2B5EF4-FFF2-40B4-BE49-F238E27FC236}">
                <a16:creationId xmlns:a16="http://schemas.microsoft.com/office/drawing/2014/main" id="{3B3F3E30-6145-4462-8A0D-94F2648E703F}"/>
              </a:ext>
            </a:extLst>
          </p:cNvPr>
          <p:cNvSpPr/>
          <p:nvPr/>
        </p:nvSpPr>
        <p:spPr>
          <a:xfrm>
            <a:off x="10664683" y="4002157"/>
            <a:ext cx="271670" cy="33793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F1F73D15-52DA-45D8-AE18-4B2BB4C7E356}"/>
              </a:ext>
            </a:extLst>
          </p:cNvPr>
          <p:cNvSpPr/>
          <p:nvPr/>
        </p:nvSpPr>
        <p:spPr>
          <a:xfrm>
            <a:off x="10658060" y="5227985"/>
            <a:ext cx="271670" cy="33793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624FBC8F-F032-4B50-9354-71F8A4CF0925}"/>
              </a:ext>
            </a:extLst>
          </p:cNvPr>
          <p:cNvSpPr>
            <a:spLocks noGrp="1"/>
          </p:cNvSpPr>
          <p:nvPr>
            <p:ph type="title"/>
          </p:nvPr>
        </p:nvSpPr>
        <p:spPr>
          <a:xfrm>
            <a:off x="754404" y="0"/>
            <a:ext cx="10353762" cy="970450"/>
          </a:xfrm>
        </p:spPr>
        <p:txBody>
          <a:bodyPr/>
          <a:lstStyle/>
          <a:p>
            <a:r>
              <a:rPr lang="en-GB" dirty="0"/>
              <a:t>Work flow</a:t>
            </a:r>
            <a:endParaRPr lang="en-NG" dirty="0"/>
          </a:p>
        </p:txBody>
      </p:sp>
      <p:sp>
        <p:nvSpPr>
          <p:cNvPr id="33" name="Rectangle 32">
            <a:extLst>
              <a:ext uri="{FF2B5EF4-FFF2-40B4-BE49-F238E27FC236}">
                <a16:creationId xmlns:a16="http://schemas.microsoft.com/office/drawing/2014/main" id="{F957C5BB-0DF2-4280-B8FF-68119D5E38D5}"/>
              </a:ext>
            </a:extLst>
          </p:cNvPr>
          <p:cNvSpPr/>
          <p:nvPr/>
        </p:nvSpPr>
        <p:spPr>
          <a:xfrm>
            <a:off x="1193164" y="932350"/>
            <a:ext cx="8669766" cy="20278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928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EE23AC-FC61-4A0C-BBA1-69D4F6DB8751}"/>
              </a:ext>
            </a:extLst>
          </p:cNvPr>
          <p:cNvSpPr/>
          <p:nvPr/>
        </p:nvSpPr>
        <p:spPr>
          <a:xfrm>
            <a:off x="331304" y="307450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Clip and mask polygons by virtual raster</a:t>
            </a:r>
          </a:p>
        </p:txBody>
      </p:sp>
      <p:sp>
        <p:nvSpPr>
          <p:cNvPr id="5" name="Rectangle 4">
            <a:extLst>
              <a:ext uri="{FF2B5EF4-FFF2-40B4-BE49-F238E27FC236}">
                <a16:creationId xmlns:a16="http://schemas.microsoft.com/office/drawing/2014/main" id="{3C70CA71-9D0E-409B-A548-07B448B20BE0}"/>
              </a:ext>
            </a:extLst>
          </p:cNvPr>
          <p:cNvSpPr/>
          <p:nvPr/>
        </p:nvSpPr>
        <p:spPr>
          <a:xfrm>
            <a:off x="2286000" y="307450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dirty="0">
                <a:solidFill>
                  <a:schemeClr val="bg1"/>
                </a:solidFill>
              </a:rPr>
              <a:t>Merge all the polygons</a:t>
            </a:r>
          </a:p>
        </p:txBody>
      </p:sp>
      <p:sp>
        <p:nvSpPr>
          <p:cNvPr id="7" name="Rectangle 6">
            <a:extLst>
              <a:ext uri="{FF2B5EF4-FFF2-40B4-BE49-F238E27FC236}">
                <a16:creationId xmlns:a16="http://schemas.microsoft.com/office/drawing/2014/main" id="{5B1F6BA8-316B-4EDC-8550-5080AC3F5386}"/>
              </a:ext>
            </a:extLst>
          </p:cNvPr>
          <p:cNvSpPr/>
          <p:nvPr/>
        </p:nvSpPr>
        <p:spPr>
          <a:xfrm>
            <a:off x="4240696" y="307450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dirty="0">
                <a:solidFill>
                  <a:schemeClr val="bg1"/>
                </a:solidFill>
              </a:rPr>
              <a:t>K means clustering</a:t>
            </a:r>
          </a:p>
        </p:txBody>
      </p:sp>
      <p:sp>
        <p:nvSpPr>
          <p:cNvPr id="8" name="Rectangle 7">
            <a:extLst>
              <a:ext uri="{FF2B5EF4-FFF2-40B4-BE49-F238E27FC236}">
                <a16:creationId xmlns:a16="http://schemas.microsoft.com/office/drawing/2014/main" id="{5ACE0535-6DCB-4741-AAF3-28CFAEC06D8C}"/>
              </a:ext>
            </a:extLst>
          </p:cNvPr>
          <p:cNvSpPr/>
          <p:nvPr/>
        </p:nvSpPr>
        <p:spPr>
          <a:xfrm>
            <a:off x="6135757" y="307450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dirty="0">
                <a:solidFill>
                  <a:schemeClr val="bg1"/>
                </a:solidFill>
              </a:rPr>
              <a:t>Vectorize the cluster</a:t>
            </a:r>
          </a:p>
        </p:txBody>
      </p:sp>
      <p:sp>
        <p:nvSpPr>
          <p:cNvPr id="9" name="Rectangle 8">
            <a:extLst>
              <a:ext uri="{FF2B5EF4-FFF2-40B4-BE49-F238E27FC236}">
                <a16:creationId xmlns:a16="http://schemas.microsoft.com/office/drawing/2014/main" id="{BEFC2957-A049-46EA-8C64-615D0BBDE139}"/>
              </a:ext>
            </a:extLst>
          </p:cNvPr>
          <p:cNvSpPr/>
          <p:nvPr/>
        </p:nvSpPr>
        <p:spPr>
          <a:xfrm>
            <a:off x="8030818" y="307450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dirty="0">
                <a:solidFill>
                  <a:schemeClr val="bg1"/>
                </a:solidFill>
              </a:rPr>
              <a:t>Dissolve the Vector</a:t>
            </a:r>
          </a:p>
        </p:txBody>
      </p:sp>
      <p:sp>
        <p:nvSpPr>
          <p:cNvPr id="10" name="Rectangle 9">
            <a:extLst>
              <a:ext uri="{FF2B5EF4-FFF2-40B4-BE49-F238E27FC236}">
                <a16:creationId xmlns:a16="http://schemas.microsoft.com/office/drawing/2014/main" id="{35F21159-59DE-46C2-B774-FAD564C5A8A8}"/>
              </a:ext>
            </a:extLst>
          </p:cNvPr>
          <p:cNvSpPr/>
          <p:nvPr/>
        </p:nvSpPr>
        <p:spPr>
          <a:xfrm>
            <a:off x="9932501" y="3114260"/>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dirty="0">
                <a:solidFill>
                  <a:schemeClr val="bg1"/>
                </a:solidFill>
              </a:rPr>
              <a:t>Input the polygons as ROI</a:t>
            </a:r>
          </a:p>
        </p:txBody>
      </p:sp>
      <p:sp>
        <p:nvSpPr>
          <p:cNvPr id="11" name="Rectangle 10">
            <a:extLst>
              <a:ext uri="{FF2B5EF4-FFF2-40B4-BE49-F238E27FC236}">
                <a16:creationId xmlns:a16="http://schemas.microsoft.com/office/drawing/2014/main" id="{CBF18082-B81A-4BB6-9545-83394E9749B7}"/>
              </a:ext>
            </a:extLst>
          </p:cNvPr>
          <p:cNvSpPr/>
          <p:nvPr/>
        </p:nvSpPr>
        <p:spPr>
          <a:xfrm>
            <a:off x="9925878" y="4313585"/>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Random Forest Classification</a:t>
            </a:r>
          </a:p>
        </p:txBody>
      </p:sp>
      <p:sp>
        <p:nvSpPr>
          <p:cNvPr id="12" name="Rectangle 11">
            <a:extLst>
              <a:ext uri="{FF2B5EF4-FFF2-40B4-BE49-F238E27FC236}">
                <a16:creationId xmlns:a16="http://schemas.microsoft.com/office/drawing/2014/main" id="{C5C06E38-950A-4603-B447-BF6FDA3DC8FA}"/>
              </a:ext>
            </a:extLst>
          </p:cNvPr>
          <p:cNvSpPr/>
          <p:nvPr/>
        </p:nvSpPr>
        <p:spPr>
          <a:xfrm>
            <a:off x="9932501" y="5539413"/>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Confusion Matrix</a:t>
            </a:r>
          </a:p>
        </p:txBody>
      </p:sp>
      <p:sp>
        <p:nvSpPr>
          <p:cNvPr id="13" name="Rectangle 12">
            <a:extLst>
              <a:ext uri="{FF2B5EF4-FFF2-40B4-BE49-F238E27FC236}">
                <a16:creationId xmlns:a16="http://schemas.microsoft.com/office/drawing/2014/main" id="{DF72D6DB-7230-4084-9B0F-300C83971BB7}"/>
              </a:ext>
            </a:extLst>
          </p:cNvPr>
          <p:cNvSpPr/>
          <p:nvPr/>
        </p:nvSpPr>
        <p:spPr>
          <a:xfrm>
            <a:off x="7712736" y="1540564"/>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400" dirty="0">
                <a:solidFill>
                  <a:schemeClr val="bg1"/>
                </a:solidFill>
              </a:rPr>
              <a:t>Download Satellite Imageries (Sentinel 2)</a:t>
            </a:r>
          </a:p>
        </p:txBody>
      </p:sp>
      <p:sp>
        <p:nvSpPr>
          <p:cNvPr id="14" name="Rectangle 13">
            <a:extLst>
              <a:ext uri="{FF2B5EF4-FFF2-40B4-BE49-F238E27FC236}">
                <a16:creationId xmlns:a16="http://schemas.microsoft.com/office/drawing/2014/main" id="{C4AE3D3D-1BA5-499D-9D73-46D0848470B9}"/>
              </a:ext>
            </a:extLst>
          </p:cNvPr>
          <p:cNvSpPr/>
          <p:nvPr/>
        </p:nvSpPr>
        <p:spPr>
          <a:xfrm>
            <a:off x="5632157" y="1523998"/>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400" kern="1200" dirty="0">
                <a:solidFill>
                  <a:schemeClr val="bg1"/>
                </a:solidFill>
                <a:latin typeface="Calisto MT" panose="02040603050505030304"/>
                <a:ea typeface="+mn-ea"/>
                <a:cs typeface="+mn-cs"/>
              </a:rPr>
              <a:t>Resampled and select  specific bands with 10m resolution in SNAP</a:t>
            </a:r>
          </a:p>
        </p:txBody>
      </p:sp>
      <p:sp>
        <p:nvSpPr>
          <p:cNvPr id="15" name="Rectangle 14">
            <a:extLst>
              <a:ext uri="{FF2B5EF4-FFF2-40B4-BE49-F238E27FC236}">
                <a16:creationId xmlns:a16="http://schemas.microsoft.com/office/drawing/2014/main" id="{DFFE513F-3CE5-4EBA-BBB8-D73C4A35C20B}"/>
              </a:ext>
            </a:extLst>
          </p:cNvPr>
          <p:cNvSpPr/>
          <p:nvPr/>
        </p:nvSpPr>
        <p:spPr>
          <a:xfrm>
            <a:off x="1417982" y="1523999"/>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1400" kern="1200" dirty="0">
                <a:solidFill>
                  <a:prstClr val="black"/>
                </a:solidFill>
                <a:latin typeface="Calisto MT" panose="02040603050505030304"/>
                <a:ea typeface="+mn-ea"/>
                <a:cs typeface="+mn-cs"/>
              </a:rPr>
              <a:t>Create a virtual raster of all bandset and indices</a:t>
            </a:r>
          </a:p>
        </p:txBody>
      </p:sp>
      <p:sp>
        <p:nvSpPr>
          <p:cNvPr id="16" name="Rectangle 15">
            <a:extLst>
              <a:ext uri="{FF2B5EF4-FFF2-40B4-BE49-F238E27FC236}">
                <a16:creationId xmlns:a16="http://schemas.microsoft.com/office/drawing/2014/main" id="{25FFF683-6CF8-4A5D-B7B1-A1169B1DF0B9}"/>
              </a:ext>
            </a:extLst>
          </p:cNvPr>
          <p:cNvSpPr/>
          <p:nvPr/>
        </p:nvSpPr>
        <p:spPr>
          <a:xfrm>
            <a:off x="3551578" y="1528969"/>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1400" kern="1200" dirty="0">
                <a:solidFill>
                  <a:prstClr val="black"/>
                </a:solidFill>
                <a:latin typeface="Calisto MT" panose="02040603050505030304"/>
                <a:ea typeface="+mn-ea"/>
                <a:cs typeface="+mn-cs"/>
              </a:rPr>
              <a:t>Calculated Indices (NDVI, NDWI, MSI) in QGIS</a:t>
            </a:r>
          </a:p>
        </p:txBody>
      </p:sp>
      <p:sp>
        <p:nvSpPr>
          <p:cNvPr id="18" name="Rectangle 17">
            <a:extLst>
              <a:ext uri="{FF2B5EF4-FFF2-40B4-BE49-F238E27FC236}">
                <a16:creationId xmlns:a16="http://schemas.microsoft.com/office/drawing/2014/main" id="{5F0E27F2-B47C-41C8-8E10-0CB5A406553B}"/>
              </a:ext>
            </a:extLst>
          </p:cNvPr>
          <p:cNvSpPr/>
          <p:nvPr/>
        </p:nvSpPr>
        <p:spPr>
          <a:xfrm>
            <a:off x="5562599" y="4393096"/>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400" dirty="0">
                <a:solidFill>
                  <a:schemeClr val="bg1"/>
                </a:solidFill>
              </a:rPr>
              <a:t>Collect possible beaver points by hunters</a:t>
            </a:r>
          </a:p>
        </p:txBody>
      </p:sp>
      <p:sp>
        <p:nvSpPr>
          <p:cNvPr id="19" name="Rectangle 18">
            <a:extLst>
              <a:ext uri="{FF2B5EF4-FFF2-40B4-BE49-F238E27FC236}">
                <a16:creationId xmlns:a16="http://schemas.microsoft.com/office/drawing/2014/main" id="{5DE48EDA-2202-4F2F-A979-C76160F29556}"/>
              </a:ext>
            </a:extLst>
          </p:cNvPr>
          <p:cNvSpPr/>
          <p:nvPr/>
        </p:nvSpPr>
        <p:spPr>
          <a:xfrm>
            <a:off x="3597957" y="4419601"/>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400" dirty="0">
                <a:solidFill>
                  <a:schemeClr val="bg1"/>
                </a:solidFill>
              </a:rPr>
              <a:t>Download Orthophotos</a:t>
            </a:r>
          </a:p>
        </p:txBody>
      </p:sp>
      <p:sp>
        <p:nvSpPr>
          <p:cNvPr id="20" name="Rectangle 19">
            <a:extLst>
              <a:ext uri="{FF2B5EF4-FFF2-40B4-BE49-F238E27FC236}">
                <a16:creationId xmlns:a16="http://schemas.microsoft.com/office/drawing/2014/main" id="{DB3484EA-537A-40FA-8308-8F3AD093905E}"/>
              </a:ext>
            </a:extLst>
          </p:cNvPr>
          <p:cNvSpPr/>
          <p:nvPr/>
        </p:nvSpPr>
        <p:spPr>
          <a:xfrm>
            <a:off x="1633315" y="4419601"/>
            <a:ext cx="173603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400" dirty="0">
                <a:solidFill>
                  <a:schemeClr val="bg1"/>
                </a:solidFill>
              </a:rPr>
              <a:t>Mark beaver polygons in the orthophotos</a:t>
            </a:r>
          </a:p>
        </p:txBody>
      </p:sp>
      <p:sp>
        <p:nvSpPr>
          <p:cNvPr id="2" name="Arrow: Left 1">
            <a:extLst>
              <a:ext uri="{FF2B5EF4-FFF2-40B4-BE49-F238E27FC236}">
                <a16:creationId xmlns:a16="http://schemas.microsoft.com/office/drawing/2014/main" id="{C958B9D3-0A42-412E-8025-C5E7365A37F2}"/>
              </a:ext>
            </a:extLst>
          </p:cNvPr>
          <p:cNvSpPr/>
          <p:nvPr/>
        </p:nvSpPr>
        <p:spPr>
          <a:xfrm>
            <a:off x="7368192" y="1848678"/>
            <a:ext cx="344544" cy="324680"/>
          </a:xfrm>
          <a:prstGeom prst="lef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Arrow: Left 20">
            <a:extLst>
              <a:ext uri="{FF2B5EF4-FFF2-40B4-BE49-F238E27FC236}">
                <a16:creationId xmlns:a16="http://schemas.microsoft.com/office/drawing/2014/main" id="{FE6982B1-F633-4043-A5F0-125D54D54088}"/>
              </a:ext>
            </a:extLst>
          </p:cNvPr>
          <p:cNvSpPr/>
          <p:nvPr/>
        </p:nvSpPr>
        <p:spPr>
          <a:xfrm>
            <a:off x="5287613" y="1848678"/>
            <a:ext cx="344544" cy="324680"/>
          </a:xfrm>
          <a:prstGeom prst="lef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Arrow: Left 21">
            <a:extLst>
              <a:ext uri="{FF2B5EF4-FFF2-40B4-BE49-F238E27FC236}">
                <a16:creationId xmlns:a16="http://schemas.microsoft.com/office/drawing/2014/main" id="{AFE4276A-FB4D-44B6-8495-753BF47ABB98}"/>
              </a:ext>
            </a:extLst>
          </p:cNvPr>
          <p:cNvSpPr/>
          <p:nvPr/>
        </p:nvSpPr>
        <p:spPr>
          <a:xfrm>
            <a:off x="3154017" y="1855302"/>
            <a:ext cx="371051" cy="324680"/>
          </a:xfrm>
          <a:prstGeom prst="lef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Arrow: Bent 5">
            <a:extLst>
              <a:ext uri="{FF2B5EF4-FFF2-40B4-BE49-F238E27FC236}">
                <a16:creationId xmlns:a16="http://schemas.microsoft.com/office/drawing/2014/main" id="{75F4DCB3-9146-409C-AC1B-E466573765C9}"/>
              </a:ext>
            </a:extLst>
          </p:cNvPr>
          <p:cNvSpPr/>
          <p:nvPr/>
        </p:nvSpPr>
        <p:spPr>
          <a:xfrm rot="16200000" flipH="1">
            <a:off x="572340" y="2228862"/>
            <a:ext cx="1046918" cy="644367"/>
          </a:xfrm>
          <a:prstGeom prst="ben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7" name="Arrow: Right 16">
            <a:extLst>
              <a:ext uri="{FF2B5EF4-FFF2-40B4-BE49-F238E27FC236}">
                <a16:creationId xmlns:a16="http://schemas.microsoft.com/office/drawing/2014/main" id="{B257FB16-4884-4D48-A773-5FC742D078E4}"/>
              </a:ext>
            </a:extLst>
          </p:cNvPr>
          <p:cNvSpPr/>
          <p:nvPr/>
        </p:nvSpPr>
        <p:spPr>
          <a:xfrm>
            <a:off x="2067339" y="3429000"/>
            <a:ext cx="218661" cy="294861"/>
          </a:xfrm>
          <a:prstGeom prst="righ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Arrow: Right 22">
            <a:extLst>
              <a:ext uri="{FF2B5EF4-FFF2-40B4-BE49-F238E27FC236}">
                <a16:creationId xmlns:a16="http://schemas.microsoft.com/office/drawing/2014/main" id="{AA25E7C4-8601-4F10-B762-B010F7993B88}"/>
              </a:ext>
            </a:extLst>
          </p:cNvPr>
          <p:cNvSpPr/>
          <p:nvPr/>
        </p:nvSpPr>
        <p:spPr>
          <a:xfrm>
            <a:off x="4031974" y="3429000"/>
            <a:ext cx="218661" cy="294861"/>
          </a:xfrm>
          <a:prstGeom prst="righ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51E3FB6B-E506-4A01-938F-C03341C90B97}"/>
              </a:ext>
            </a:extLst>
          </p:cNvPr>
          <p:cNvSpPr/>
          <p:nvPr/>
        </p:nvSpPr>
        <p:spPr>
          <a:xfrm>
            <a:off x="5963479" y="3385930"/>
            <a:ext cx="218661" cy="294861"/>
          </a:xfrm>
          <a:prstGeom prst="righ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Arrow: Right 24">
            <a:extLst>
              <a:ext uri="{FF2B5EF4-FFF2-40B4-BE49-F238E27FC236}">
                <a16:creationId xmlns:a16="http://schemas.microsoft.com/office/drawing/2014/main" id="{97DB6DF2-0EB6-429B-98D9-FE2962722094}"/>
              </a:ext>
            </a:extLst>
          </p:cNvPr>
          <p:cNvSpPr/>
          <p:nvPr/>
        </p:nvSpPr>
        <p:spPr>
          <a:xfrm>
            <a:off x="7865164" y="3397526"/>
            <a:ext cx="218661" cy="294861"/>
          </a:xfrm>
          <a:prstGeom prst="righ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Arrow: Right 25">
            <a:extLst>
              <a:ext uri="{FF2B5EF4-FFF2-40B4-BE49-F238E27FC236}">
                <a16:creationId xmlns:a16="http://schemas.microsoft.com/office/drawing/2014/main" id="{E0B0B25F-F6F4-4768-8649-A2BEF22F8FCD}"/>
              </a:ext>
            </a:extLst>
          </p:cNvPr>
          <p:cNvSpPr/>
          <p:nvPr/>
        </p:nvSpPr>
        <p:spPr>
          <a:xfrm>
            <a:off x="9753600" y="3429000"/>
            <a:ext cx="218661" cy="294861"/>
          </a:xfrm>
          <a:prstGeom prst="righ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Arrow: Left 26">
            <a:extLst>
              <a:ext uri="{FF2B5EF4-FFF2-40B4-BE49-F238E27FC236}">
                <a16:creationId xmlns:a16="http://schemas.microsoft.com/office/drawing/2014/main" id="{D0906BF5-E0B4-4908-AE8D-2CDCFCE97678}"/>
              </a:ext>
            </a:extLst>
          </p:cNvPr>
          <p:cNvSpPr/>
          <p:nvPr/>
        </p:nvSpPr>
        <p:spPr>
          <a:xfrm>
            <a:off x="5310803" y="4701209"/>
            <a:ext cx="274986" cy="384316"/>
          </a:xfrm>
          <a:prstGeom prst="lef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Arrow: Left 27">
            <a:extLst>
              <a:ext uri="{FF2B5EF4-FFF2-40B4-BE49-F238E27FC236}">
                <a16:creationId xmlns:a16="http://schemas.microsoft.com/office/drawing/2014/main" id="{EE5D3691-3A0B-4A42-AB8C-81DCDDC7AB9E}"/>
              </a:ext>
            </a:extLst>
          </p:cNvPr>
          <p:cNvSpPr/>
          <p:nvPr/>
        </p:nvSpPr>
        <p:spPr>
          <a:xfrm>
            <a:off x="3369350" y="4711150"/>
            <a:ext cx="228607" cy="374375"/>
          </a:xfrm>
          <a:prstGeom prst="lef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Arrow: Bent 28">
            <a:extLst>
              <a:ext uri="{FF2B5EF4-FFF2-40B4-BE49-F238E27FC236}">
                <a16:creationId xmlns:a16="http://schemas.microsoft.com/office/drawing/2014/main" id="{0A017EFB-37AA-445B-9F46-1C710380EA27}"/>
              </a:ext>
            </a:extLst>
          </p:cNvPr>
          <p:cNvSpPr/>
          <p:nvPr/>
        </p:nvSpPr>
        <p:spPr>
          <a:xfrm rot="16200000">
            <a:off x="861389" y="4134674"/>
            <a:ext cx="914400" cy="622859"/>
          </a:xfrm>
          <a:prstGeom prst="bentArrow">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30" name="Arrow: Down 29">
            <a:extLst>
              <a:ext uri="{FF2B5EF4-FFF2-40B4-BE49-F238E27FC236}">
                <a16:creationId xmlns:a16="http://schemas.microsoft.com/office/drawing/2014/main" id="{3B3F3E30-6145-4462-8A0D-94F2648E703F}"/>
              </a:ext>
            </a:extLst>
          </p:cNvPr>
          <p:cNvSpPr/>
          <p:nvPr/>
        </p:nvSpPr>
        <p:spPr>
          <a:xfrm>
            <a:off x="10664683" y="4002157"/>
            <a:ext cx="271670" cy="33793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F1F73D15-52DA-45D8-AE18-4B2BB4C7E356}"/>
              </a:ext>
            </a:extLst>
          </p:cNvPr>
          <p:cNvSpPr/>
          <p:nvPr/>
        </p:nvSpPr>
        <p:spPr>
          <a:xfrm>
            <a:off x="10658060" y="5227985"/>
            <a:ext cx="271670" cy="33793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624FBC8F-F032-4B50-9354-71F8A4CF0925}"/>
              </a:ext>
            </a:extLst>
          </p:cNvPr>
          <p:cNvSpPr>
            <a:spLocks noGrp="1"/>
          </p:cNvSpPr>
          <p:nvPr>
            <p:ph type="title"/>
          </p:nvPr>
        </p:nvSpPr>
        <p:spPr>
          <a:xfrm>
            <a:off x="754404" y="0"/>
            <a:ext cx="10353762" cy="970450"/>
          </a:xfrm>
        </p:spPr>
        <p:txBody>
          <a:bodyPr/>
          <a:lstStyle/>
          <a:p>
            <a:r>
              <a:rPr lang="en-GB" dirty="0"/>
              <a:t>Work flow</a:t>
            </a:r>
            <a:endParaRPr lang="en-NG" dirty="0"/>
          </a:p>
        </p:txBody>
      </p:sp>
      <p:sp>
        <p:nvSpPr>
          <p:cNvPr id="33" name="Rectangle 32">
            <a:extLst>
              <a:ext uri="{FF2B5EF4-FFF2-40B4-BE49-F238E27FC236}">
                <a16:creationId xmlns:a16="http://schemas.microsoft.com/office/drawing/2014/main" id="{DF90AB8E-CF93-4D88-940A-0B22A46C93F0}"/>
              </a:ext>
            </a:extLst>
          </p:cNvPr>
          <p:cNvSpPr/>
          <p:nvPr/>
        </p:nvSpPr>
        <p:spPr>
          <a:xfrm>
            <a:off x="331304" y="2941985"/>
            <a:ext cx="11529392" cy="37317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987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EB0C46-B99A-492D-BF77-190035F502D0}"/>
              </a:ext>
            </a:extLst>
          </p:cNvPr>
          <p:cNvPicPr>
            <a:picLocks noChangeAspect="1"/>
          </p:cNvPicPr>
          <p:nvPr/>
        </p:nvPicPr>
        <p:blipFill>
          <a:blip r:embed="rId2"/>
          <a:stretch>
            <a:fillRect/>
          </a:stretch>
        </p:blipFill>
        <p:spPr>
          <a:xfrm>
            <a:off x="37114" y="-2"/>
            <a:ext cx="4002157" cy="3429001"/>
          </a:xfrm>
          <a:prstGeom prst="rect">
            <a:avLst/>
          </a:prstGeom>
        </p:spPr>
      </p:pic>
      <p:pic>
        <p:nvPicPr>
          <p:cNvPr id="7" name="Picture 6">
            <a:extLst>
              <a:ext uri="{FF2B5EF4-FFF2-40B4-BE49-F238E27FC236}">
                <a16:creationId xmlns:a16="http://schemas.microsoft.com/office/drawing/2014/main" id="{B2CD91A8-6B5C-4586-9820-C9B10F66965C}"/>
              </a:ext>
            </a:extLst>
          </p:cNvPr>
          <p:cNvPicPr>
            <a:picLocks noChangeAspect="1"/>
          </p:cNvPicPr>
          <p:nvPr/>
        </p:nvPicPr>
        <p:blipFill>
          <a:blip r:embed="rId3"/>
          <a:stretch>
            <a:fillRect/>
          </a:stretch>
        </p:blipFill>
        <p:spPr>
          <a:xfrm>
            <a:off x="4139566" y="22176"/>
            <a:ext cx="3928761" cy="3428998"/>
          </a:xfrm>
          <a:prstGeom prst="rect">
            <a:avLst/>
          </a:prstGeom>
        </p:spPr>
      </p:pic>
      <p:pic>
        <p:nvPicPr>
          <p:cNvPr id="9" name="Picture 8">
            <a:extLst>
              <a:ext uri="{FF2B5EF4-FFF2-40B4-BE49-F238E27FC236}">
                <a16:creationId xmlns:a16="http://schemas.microsoft.com/office/drawing/2014/main" id="{D4EA9EA3-E461-4186-BEB6-19B76F51CCAE}"/>
              </a:ext>
            </a:extLst>
          </p:cNvPr>
          <p:cNvPicPr>
            <a:picLocks noChangeAspect="1"/>
          </p:cNvPicPr>
          <p:nvPr/>
        </p:nvPicPr>
        <p:blipFill>
          <a:blip r:embed="rId4"/>
          <a:stretch>
            <a:fillRect/>
          </a:stretch>
        </p:blipFill>
        <p:spPr>
          <a:xfrm>
            <a:off x="8168622" y="-1"/>
            <a:ext cx="4023377" cy="3428998"/>
          </a:xfrm>
          <a:prstGeom prst="rect">
            <a:avLst/>
          </a:prstGeom>
        </p:spPr>
      </p:pic>
      <p:pic>
        <p:nvPicPr>
          <p:cNvPr id="11" name="Picture 10">
            <a:extLst>
              <a:ext uri="{FF2B5EF4-FFF2-40B4-BE49-F238E27FC236}">
                <a16:creationId xmlns:a16="http://schemas.microsoft.com/office/drawing/2014/main" id="{37C7FCA2-9796-471B-93E7-0FB765C4BC6F}"/>
              </a:ext>
            </a:extLst>
          </p:cNvPr>
          <p:cNvPicPr>
            <a:picLocks noChangeAspect="1"/>
          </p:cNvPicPr>
          <p:nvPr/>
        </p:nvPicPr>
        <p:blipFill>
          <a:blip r:embed="rId5"/>
          <a:stretch>
            <a:fillRect/>
          </a:stretch>
        </p:blipFill>
        <p:spPr>
          <a:xfrm>
            <a:off x="24335" y="3520065"/>
            <a:ext cx="4076365" cy="3285615"/>
          </a:xfrm>
          <a:prstGeom prst="rect">
            <a:avLst/>
          </a:prstGeom>
        </p:spPr>
      </p:pic>
      <p:pic>
        <p:nvPicPr>
          <p:cNvPr id="13" name="Picture 12">
            <a:extLst>
              <a:ext uri="{FF2B5EF4-FFF2-40B4-BE49-F238E27FC236}">
                <a16:creationId xmlns:a16="http://schemas.microsoft.com/office/drawing/2014/main" id="{842EF971-9766-47CD-B580-DEC8891EBEFA}"/>
              </a:ext>
            </a:extLst>
          </p:cNvPr>
          <p:cNvPicPr>
            <a:picLocks noChangeAspect="1"/>
          </p:cNvPicPr>
          <p:nvPr/>
        </p:nvPicPr>
        <p:blipFill>
          <a:blip r:embed="rId6"/>
          <a:stretch>
            <a:fillRect/>
          </a:stretch>
        </p:blipFill>
        <p:spPr>
          <a:xfrm>
            <a:off x="4167701" y="3572384"/>
            <a:ext cx="3928761" cy="3285615"/>
          </a:xfrm>
          <a:prstGeom prst="rect">
            <a:avLst/>
          </a:prstGeom>
        </p:spPr>
      </p:pic>
      <p:pic>
        <p:nvPicPr>
          <p:cNvPr id="15" name="Picture 14">
            <a:extLst>
              <a:ext uri="{FF2B5EF4-FFF2-40B4-BE49-F238E27FC236}">
                <a16:creationId xmlns:a16="http://schemas.microsoft.com/office/drawing/2014/main" id="{0977B4A6-2C69-4842-8457-A0374F0DA8E2}"/>
              </a:ext>
            </a:extLst>
          </p:cNvPr>
          <p:cNvPicPr>
            <a:picLocks noChangeAspect="1"/>
          </p:cNvPicPr>
          <p:nvPr/>
        </p:nvPicPr>
        <p:blipFill>
          <a:blip r:embed="rId7"/>
          <a:stretch>
            <a:fillRect/>
          </a:stretch>
        </p:blipFill>
        <p:spPr>
          <a:xfrm>
            <a:off x="8168623" y="3572383"/>
            <a:ext cx="3965043" cy="3285615"/>
          </a:xfrm>
          <a:prstGeom prst="rect">
            <a:avLst/>
          </a:prstGeom>
        </p:spPr>
      </p:pic>
      <p:sp>
        <p:nvSpPr>
          <p:cNvPr id="16" name="Oval 15">
            <a:extLst>
              <a:ext uri="{FF2B5EF4-FFF2-40B4-BE49-F238E27FC236}">
                <a16:creationId xmlns:a16="http://schemas.microsoft.com/office/drawing/2014/main" id="{C033764C-46D0-40C1-BA1D-B2C0D7690236}"/>
              </a:ext>
            </a:extLst>
          </p:cNvPr>
          <p:cNvSpPr/>
          <p:nvPr/>
        </p:nvSpPr>
        <p:spPr>
          <a:xfrm>
            <a:off x="5131558" y="313899"/>
            <a:ext cx="1392072" cy="129653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F3133284-832C-42E1-A5C0-844C497DED1A}"/>
              </a:ext>
            </a:extLst>
          </p:cNvPr>
          <p:cNvSpPr/>
          <p:nvPr/>
        </p:nvSpPr>
        <p:spPr>
          <a:xfrm>
            <a:off x="7126407" y="2049439"/>
            <a:ext cx="532262" cy="51861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5D2F2D71-5004-464A-B397-AB60FC430B9B}"/>
              </a:ext>
            </a:extLst>
          </p:cNvPr>
          <p:cNvSpPr/>
          <p:nvPr/>
        </p:nvSpPr>
        <p:spPr>
          <a:xfrm>
            <a:off x="978775" y="520891"/>
            <a:ext cx="1392072" cy="129653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A004F80F-3D56-4E62-A7C3-04BD986A1629}"/>
              </a:ext>
            </a:extLst>
          </p:cNvPr>
          <p:cNvSpPr/>
          <p:nvPr/>
        </p:nvSpPr>
        <p:spPr>
          <a:xfrm>
            <a:off x="2815989" y="2049438"/>
            <a:ext cx="532262" cy="51861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B15C20FC-3E09-44EE-B852-17565E4E360C}"/>
              </a:ext>
            </a:extLst>
          </p:cNvPr>
          <p:cNvSpPr/>
          <p:nvPr/>
        </p:nvSpPr>
        <p:spPr>
          <a:xfrm>
            <a:off x="11030147" y="2049438"/>
            <a:ext cx="532262" cy="51861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526F3522-56B7-4A98-9FCA-C6940F6C6054}"/>
              </a:ext>
            </a:extLst>
          </p:cNvPr>
          <p:cNvSpPr/>
          <p:nvPr/>
        </p:nvSpPr>
        <p:spPr>
          <a:xfrm>
            <a:off x="9060319" y="417961"/>
            <a:ext cx="1392072" cy="129653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EE3B6EA5-E74C-4053-BAA1-E8FEE250375C}"/>
              </a:ext>
            </a:extLst>
          </p:cNvPr>
          <p:cNvSpPr/>
          <p:nvPr/>
        </p:nvSpPr>
        <p:spPr>
          <a:xfrm>
            <a:off x="1583951" y="3866868"/>
            <a:ext cx="2113128" cy="215520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67AF512D-CFCC-42CF-B72C-34545F364BA7}"/>
              </a:ext>
            </a:extLst>
          </p:cNvPr>
          <p:cNvSpPr/>
          <p:nvPr/>
        </p:nvSpPr>
        <p:spPr>
          <a:xfrm>
            <a:off x="4962851" y="3742897"/>
            <a:ext cx="2113128" cy="215520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C1BE319D-8218-48F8-94FF-531FC51F82DE}"/>
              </a:ext>
            </a:extLst>
          </p:cNvPr>
          <p:cNvSpPr/>
          <p:nvPr/>
        </p:nvSpPr>
        <p:spPr>
          <a:xfrm>
            <a:off x="8891612" y="3866868"/>
            <a:ext cx="2113128" cy="215520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0683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8504D6-FE10-4848-8BA4-E9630CEAA915}"/>
              </a:ext>
            </a:extLst>
          </p:cNvPr>
          <p:cNvPicPr>
            <a:picLocks noChangeAspect="1"/>
          </p:cNvPicPr>
          <p:nvPr/>
        </p:nvPicPr>
        <p:blipFill>
          <a:blip r:embed="rId2"/>
          <a:stretch>
            <a:fillRect/>
          </a:stretch>
        </p:blipFill>
        <p:spPr>
          <a:xfrm rot="5400000">
            <a:off x="1007015" y="-741434"/>
            <a:ext cx="3390264" cy="4932403"/>
          </a:xfrm>
          <a:prstGeom prst="rect">
            <a:avLst/>
          </a:prstGeom>
        </p:spPr>
      </p:pic>
      <p:pic>
        <p:nvPicPr>
          <p:cNvPr id="5" name="Picture 4">
            <a:extLst>
              <a:ext uri="{FF2B5EF4-FFF2-40B4-BE49-F238E27FC236}">
                <a16:creationId xmlns:a16="http://schemas.microsoft.com/office/drawing/2014/main" id="{6ACA9BA5-8185-476B-BA8C-BC69B73DF33C}"/>
              </a:ext>
            </a:extLst>
          </p:cNvPr>
          <p:cNvPicPr>
            <a:picLocks noChangeAspect="1"/>
          </p:cNvPicPr>
          <p:nvPr/>
        </p:nvPicPr>
        <p:blipFill>
          <a:blip r:embed="rId3"/>
          <a:stretch>
            <a:fillRect/>
          </a:stretch>
        </p:blipFill>
        <p:spPr>
          <a:xfrm rot="5400000">
            <a:off x="7609337" y="-687128"/>
            <a:ext cx="3408465" cy="4823792"/>
          </a:xfrm>
          <a:prstGeom prst="rect">
            <a:avLst/>
          </a:prstGeom>
        </p:spPr>
      </p:pic>
      <p:pic>
        <p:nvPicPr>
          <p:cNvPr id="7" name="Picture 6">
            <a:extLst>
              <a:ext uri="{FF2B5EF4-FFF2-40B4-BE49-F238E27FC236}">
                <a16:creationId xmlns:a16="http://schemas.microsoft.com/office/drawing/2014/main" id="{4891012D-0BAD-42AA-8D41-9DE71BDD1029}"/>
              </a:ext>
            </a:extLst>
          </p:cNvPr>
          <p:cNvPicPr>
            <a:picLocks noChangeAspect="1"/>
          </p:cNvPicPr>
          <p:nvPr/>
        </p:nvPicPr>
        <p:blipFill>
          <a:blip r:embed="rId4"/>
          <a:stretch>
            <a:fillRect/>
          </a:stretch>
        </p:blipFill>
        <p:spPr>
          <a:xfrm>
            <a:off x="0" y="3534992"/>
            <a:ext cx="6369816" cy="3302472"/>
          </a:xfrm>
          <a:prstGeom prst="rect">
            <a:avLst/>
          </a:prstGeom>
        </p:spPr>
      </p:pic>
      <p:pic>
        <p:nvPicPr>
          <p:cNvPr id="9" name="Picture 8">
            <a:extLst>
              <a:ext uri="{FF2B5EF4-FFF2-40B4-BE49-F238E27FC236}">
                <a16:creationId xmlns:a16="http://schemas.microsoft.com/office/drawing/2014/main" id="{62213BBD-6C41-4B45-93CA-B8DD7C60440A}"/>
              </a:ext>
            </a:extLst>
          </p:cNvPr>
          <p:cNvPicPr>
            <a:picLocks noChangeAspect="1"/>
          </p:cNvPicPr>
          <p:nvPr/>
        </p:nvPicPr>
        <p:blipFill>
          <a:blip r:embed="rId5"/>
          <a:stretch>
            <a:fillRect/>
          </a:stretch>
        </p:blipFill>
        <p:spPr>
          <a:xfrm>
            <a:off x="6487798" y="3592696"/>
            <a:ext cx="5651541" cy="3265304"/>
          </a:xfrm>
          <a:prstGeom prst="rect">
            <a:avLst/>
          </a:prstGeom>
        </p:spPr>
      </p:pic>
      <p:sp>
        <p:nvSpPr>
          <p:cNvPr id="10" name="Arrow: Right 9">
            <a:extLst>
              <a:ext uri="{FF2B5EF4-FFF2-40B4-BE49-F238E27FC236}">
                <a16:creationId xmlns:a16="http://schemas.microsoft.com/office/drawing/2014/main" id="{34302A3C-7224-4499-80F7-9968403F57BE}"/>
              </a:ext>
            </a:extLst>
          </p:cNvPr>
          <p:cNvSpPr/>
          <p:nvPr/>
        </p:nvSpPr>
        <p:spPr>
          <a:xfrm>
            <a:off x="5327374" y="1431235"/>
            <a:ext cx="1404730" cy="6891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0937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2438</TotalTime>
  <Words>1067</Words>
  <Application>Microsoft Office PowerPoint</Application>
  <PresentationFormat>Widescreen</PresentationFormat>
  <Paragraphs>217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 Nova</vt:lpstr>
      <vt:lpstr>Calisto MT</vt:lpstr>
      <vt:lpstr>Wingdings</vt:lpstr>
      <vt:lpstr>Wingdings 2</vt:lpstr>
      <vt:lpstr>Slate</vt:lpstr>
      <vt:lpstr>PowerPoint Presentation</vt:lpstr>
      <vt:lpstr>Agenda</vt:lpstr>
      <vt:lpstr>Beaver flooding; a cause for concern?</vt:lpstr>
      <vt:lpstr>PowerPoint Presentation</vt:lpstr>
      <vt:lpstr>PowerPoint Presentation</vt:lpstr>
      <vt:lpstr>Work flow</vt:lpstr>
      <vt:lpstr>Work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Lilian Akanazu</dc:creator>
  <cp:lastModifiedBy>Sourav Karmakar</cp:lastModifiedBy>
  <cp:revision>69</cp:revision>
  <dcterms:created xsi:type="dcterms:W3CDTF">2021-10-17T20:46:34Z</dcterms:created>
  <dcterms:modified xsi:type="dcterms:W3CDTF">2021-11-23T21:20:37Z</dcterms:modified>
</cp:coreProperties>
</file>